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1082" r:id="rId2"/>
    <p:sldId id="1099" r:id="rId3"/>
    <p:sldId id="1100" r:id="rId4"/>
    <p:sldId id="1101" r:id="rId5"/>
    <p:sldId id="1102" r:id="rId6"/>
    <p:sldId id="1103" r:id="rId7"/>
    <p:sldId id="1104" r:id="rId8"/>
    <p:sldId id="1105" r:id="rId9"/>
    <p:sldId id="1106" r:id="rId10"/>
    <p:sldId id="1107" r:id="rId11"/>
    <p:sldId id="1108" r:id="rId12"/>
    <p:sldId id="1109" r:id="rId13"/>
    <p:sldId id="1112" r:id="rId14"/>
    <p:sldId id="1111" r:id="rId15"/>
  </p:sldIdLst>
  <p:sldSz cx="9144000" cy="6858000" type="screen4x3"/>
  <p:notesSz cx="9931400" cy="6819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8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AA600"/>
    <a:srgbClr val="BC8F00"/>
    <a:srgbClr val="FFFFFF"/>
    <a:srgbClr val="FFC000"/>
    <a:srgbClr val="4F81BD"/>
    <a:srgbClr val="000000"/>
    <a:srgbClr val="A50021"/>
    <a:srgbClr val="CC3300"/>
    <a:srgbClr val="C00000"/>
    <a:srgbClr val="FDDF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7127" autoAdjust="0"/>
  </p:normalViewPr>
  <p:slideViewPr>
    <p:cSldViewPr>
      <p:cViewPr varScale="1">
        <p:scale>
          <a:sx n="103" d="100"/>
          <a:sy n="103" d="100"/>
        </p:scale>
        <p:origin x="-9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-2024" y="-112"/>
      </p:cViewPr>
      <p:guideLst>
        <p:guide orient="horz" pos="2148"/>
        <p:guide pos="31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05610" cy="3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7" tIns="43723" rIns="87447" bIns="43723" numCol="1" anchor="t" anchorCtr="0" compatLnSpc="1">
            <a:prstTxWarp prst="textNoShape">
              <a:avLst/>
            </a:prstTxWarp>
          </a:bodyPr>
          <a:lstStyle>
            <a:lvl1pPr defTabSz="87509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51" y="2"/>
            <a:ext cx="4305609" cy="3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7" tIns="43723" rIns="87447" bIns="43723" numCol="1" anchor="t" anchorCtr="0" compatLnSpc="1">
            <a:prstTxWarp prst="textNoShape">
              <a:avLst/>
            </a:prstTxWarp>
          </a:bodyPr>
          <a:lstStyle>
            <a:lvl1pPr algn="r" defTabSz="87509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479821"/>
            <a:ext cx="4305610" cy="3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7" tIns="43723" rIns="87447" bIns="43723" numCol="1" anchor="b" anchorCtr="0" compatLnSpc="1">
            <a:prstTxWarp prst="textNoShape">
              <a:avLst/>
            </a:prstTxWarp>
          </a:bodyPr>
          <a:lstStyle>
            <a:lvl1pPr defTabSz="87509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4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51" y="6479821"/>
            <a:ext cx="4305609" cy="3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7" tIns="43723" rIns="87447" bIns="43723" numCol="1" anchor="b" anchorCtr="0" compatLnSpc="1">
            <a:prstTxWarp prst="textNoShape">
              <a:avLst/>
            </a:prstTxWarp>
          </a:bodyPr>
          <a:lstStyle>
            <a:lvl1pPr algn="r" defTabSz="87404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CA954F-D8BC-4C08-980B-204B5431C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4590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05610" cy="3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86" tIns="44193" rIns="88386" bIns="44193" numCol="1" anchor="t" anchorCtr="0" compatLnSpc="1">
            <a:prstTxWarp prst="textNoShape">
              <a:avLst/>
            </a:prstTxWarp>
          </a:bodyPr>
          <a:lstStyle>
            <a:lvl1pPr defTabSz="88436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251" y="2"/>
            <a:ext cx="4305609" cy="3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86" tIns="44193" rIns="88386" bIns="44193" numCol="1" anchor="t" anchorCtr="0" compatLnSpc="1">
            <a:prstTxWarp prst="textNoShape">
              <a:avLst/>
            </a:prstTxWarp>
          </a:bodyPr>
          <a:lstStyle>
            <a:lvl1pPr algn="r" defTabSz="88436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14350"/>
            <a:ext cx="3405188" cy="2554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63" y="3239147"/>
            <a:ext cx="7947277" cy="306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86" tIns="44193" rIns="88386" bIns="441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479821"/>
            <a:ext cx="4305610" cy="3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86" tIns="44193" rIns="88386" bIns="44193" numCol="1" anchor="b" anchorCtr="0" compatLnSpc="1">
            <a:prstTxWarp prst="textNoShape">
              <a:avLst/>
            </a:prstTxWarp>
          </a:bodyPr>
          <a:lstStyle>
            <a:lvl1pPr defTabSz="88436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4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251" y="6479821"/>
            <a:ext cx="4305609" cy="3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86" tIns="44193" rIns="88386" bIns="44193" numCol="1" anchor="b" anchorCtr="0" compatLnSpc="1">
            <a:prstTxWarp prst="textNoShape">
              <a:avLst/>
            </a:prstTxWarp>
          </a:bodyPr>
          <a:lstStyle>
            <a:lvl1pPr algn="r" defTabSz="88293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62623C-7657-4617-97A0-E787342B1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333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CDE695-BE68-4493-B1FB-DD41D638CE8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28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map_mac_big"/>
          <p:cNvPicPr>
            <a:picLocks noChangeAspect="1" noChangeArrowheads="1"/>
          </p:cNvPicPr>
          <p:nvPr userDrawn="1"/>
        </p:nvPicPr>
        <p:blipFill>
          <a:blip r:embed="rId2" cstate="print">
            <a:lum bright="76000" contrast="-88000"/>
          </a:blip>
          <a:srcRect t="25224" b="-1802"/>
          <a:stretch>
            <a:fillRect/>
          </a:stretch>
        </p:blipFill>
        <p:spPr bwMode="auto">
          <a:xfrm>
            <a:off x="0" y="857250"/>
            <a:ext cx="914400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mk-MK">
              <a:latin typeface="Arial" pitchFamily="34" charset="0"/>
            </a:endParaRPr>
          </a:p>
        </p:txBody>
      </p:sp>
      <p:pic>
        <p:nvPicPr>
          <p:cNvPr id="6" name="Picture 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0" y="763588"/>
            <a:ext cx="9144000" cy="73025"/>
          </a:xfrm>
          <a:prstGeom prst="rect">
            <a:avLst/>
          </a:prstGeom>
          <a:solidFill>
            <a:srgbClr val="DE2A00"/>
          </a:solidFill>
          <a:ln w="9525">
            <a:solidFill>
              <a:srgbClr val="DE2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mk-MK"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848600" cy="1066800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648200"/>
            <a:ext cx="7086600" cy="990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BF79-8A19-4066-90EF-5CCD42CB69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354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354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1E37A-3F9C-4704-B450-25F031885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0"/>
            <a:ext cx="8839200" cy="6354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ABFF1-CC68-4941-8B73-023D269627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0"/>
            <a:ext cx="64770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066800"/>
            <a:ext cx="8839200" cy="5287963"/>
          </a:xfrm>
        </p:spPr>
        <p:txBody>
          <a:bodyPr/>
          <a:lstStyle/>
          <a:p>
            <a:pPr lvl="0"/>
            <a:endParaRPr lang="mk-MK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555EA-5ECE-427C-A7E4-79D784067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1BD68-4A60-4BE9-8AD9-AF9193AFB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4D633-A09F-4ACA-9F93-9876D3705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43434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3434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16860-D681-4AE6-8279-BA6A846294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A9978-3651-45C9-84AD-69E35CD061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45CD-ED29-4B39-9B0C-D77AE00740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6CF1C-A345-451B-AF7F-77133C19C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E6168-A6E1-40D0-A2AA-469B0EC8EE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mk-M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E997-28F6-4582-8F14-5696AF0CA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map_mac_big"/>
          <p:cNvPicPr>
            <a:picLocks noChangeAspect="1" noChangeArrowheads="1"/>
          </p:cNvPicPr>
          <p:nvPr/>
        </p:nvPicPr>
        <p:blipFill>
          <a:blip r:embed="rId15" cstate="print">
            <a:lum bright="88000" contrast="-94000"/>
          </a:blip>
          <a:srcRect/>
          <a:stretch>
            <a:fillRect/>
          </a:stretch>
        </p:blipFill>
        <p:spPr bwMode="auto">
          <a:xfrm>
            <a:off x="0" y="-26988"/>
            <a:ext cx="9144000" cy="6769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-26988"/>
            <a:ext cx="9144000" cy="86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066800"/>
            <a:ext cx="88392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524625"/>
            <a:ext cx="4535488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24625"/>
            <a:ext cx="20574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1E45660-98AE-45EC-BB8B-83745D092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mk-MK">
              <a:latin typeface="Arial" pitchFamily="34" charset="0"/>
            </a:endParaRPr>
          </a:p>
        </p:txBody>
      </p:sp>
      <p:sp>
        <p:nvSpPr>
          <p:cNvPr id="1032" name="Rectangle 16"/>
          <p:cNvSpPr>
            <a:spLocks noChangeArrowheads="1"/>
          </p:cNvSpPr>
          <p:nvPr/>
        </p:nvSpPr>
        <p:spPr bwMode="auto">
          <a:xfrm>
            <a:off x="0" y="835025"/>
            <a:ext cx="9144000" cy="73025"/>
          </a:xfrm>
          <a:prstGeom prst="rect">
            <a:avLst/>
          </a:prstGeom>
          <a:solidFill>
            <a:srgbClr val="DE2A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mk-MK"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896" r:id="rId2"/>
    <p:sldLayoutId id="2147484897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906" r:id="rId12"/>
    <p:sldLayoutId id="214748490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379602" y="6534150"/>
            <a:ext cx="2428875" cy="323850"/>
          </a:xfrm>
        </p:spPr>
        <p:txBody>
          <a:bodyPr/>
          <a:lstStyle/>
          <a:p>
            <a:pPr algn="ctr" eaLnBrk="1" hangingPunct="1">
              <a:defRPr/>
            </a:pPr>
            <a:r>
              <a:rPr lang="mk-MK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Ｐゴシック" pitchFamily="34" charset="-128"/>
              </a:rPr>
              <a:t>Јуни</a:t>
            </a:r>
            <a:r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Ｐゴシック" pitchFamily="34" charset="-128"/>
              </a:rPr>
              <a:t>,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Ｐゴシック" pitchFamily="34" charset="-128"/>
              </a:rPr>
              <a:t>2018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Ｐゴシック" pitchFamily="34" charset="-128"/>
            </a:endParaRPr>
          </a:p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Ｐゴシック" pitchFamily="34" charset="-128"/>
            </a:endParaRP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228600" y="2249031"/>
            <a:ext cx="8686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mk-MK" sz="36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РЕПУБЛИКА МАКЕДОНИЈА</a:t>
            </a:r>
            <a:endParaRPr lang="en-US" sz="3600" b="1" spc="150" dirty="0" smtClean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endParaRPr lang="en-US" sz="28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4000" b="1" spc="150" dirty="0" smtClean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ФИНАНСИСКА ПОДДРШКА </a:t>
            </a:r>
          </a:p>
          <a:p>
            <a:pPr algn="ctr">
              <a:defRPr/>
            </a:pPr>
            <a:r>
              <a:rPr lang="mk-MK" sz="4000" b="1" spc="150" dirty="0" smtClean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</a:t>
            </a:r>
            <a:r>
              <a:rPr lang="ru-RU" sz="4000" b="1" spc="150" dirty="0" smtClean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ИНВЕСТИЦИИ</a:t>
            </a:r>
            <a:endParaRPr lang="en-US" sz="4000" b="1" spc="15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6852" y="5970605"/>
            <a:ext cx="714375" cy="517525"/>
          </a:xfrm>
          <a:prstGeom prst="rect">
            <a:avLst/>
          </a:prstGeom>
          <a:noFill/>
          <a:ln>
            <a:noFill/>
          </a:ln>
          <a:effectLst>
            <a:outerShdw blurRad="63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6322" name="AutoShape 2" descr="Image result for jenop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56324" name="AutoShape 4" descr="Image result for jenop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ОТКУП НА СРЕДСТВА ОД ПРЕТПРИЈАТИЈА ВО ПОТЕШКОТИИ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1.6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4450750"/>
            <a:ext cx="4038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МАКСИМАЛЕН ИЗНОС: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1.000.000 ЕВРА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562600" y="2600036"/>
            <a:ext cx="3200400" cy="3473410"/>
            <a:chOff x="6049820" y="2219048"/>
            <a:chExt cx="3200400" cy="3473410"/>
          </a:xfrm>
        </p:grpSpPr>
        <p:sp>
          <p:nvSpPr>
            <p:cNvPr id="9" name="object 7"/>
            <p:cNvSpPr/>
            <p:nvPr/>
          </p:nvSpPr>
          <p:spPr>
            <a:xfrm>
              <a:off x="6116784" y="2219048"/>
              <a:ext cx="3133436" cy="381000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63500" h="38100"/>
            </a:sp3d>
          </p:spPr>
          <p:txBody>
            <a:bodyPr wrap="square" lIns="72000" tIns="0" rIns="72000" bIns="0" rtlCol="0" anchor="ctr"/>
            <a:lstStyle/>
            <a:p>
              <a:r>
                <a:rPr lang="mk-MK" b="1" dirty="0" smtClean="0">
                  <a:solidFill>
                    <a:srgbClr val="FFFFFF"/>
                  </a:solidFill>
                  <a:latin typeface="+mn-lt"/>
                </a:rPr>
                <a:t>КРИТЕРИУМИ:</a:t>
              </a:r>
              <a:endParaRPr b="1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49820" y="2676248"/>
              <a:ext cx="3200400" cy="301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600" b="1" dirty="0" smtClean="0">
                  <a:latin typeface="Trebuchet MS"/>
                </a:rPr>
                <a:t>РЕСТАРТИРАЊЕ НА ПРЕТПРИЈАТИЕТО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600" b="1" dirty="0" smtClean="0">
                  <a:latin typeface="Trebuchet MS"/>
                </a:rPr>
                <a:t>ОТСУСТВО НА ПОВРЗАНОСТ СО ПРЕТПРИЈАТИЕТО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600" b="1" dirty="0" smtClean="0">
                  <a:latin typeface="Trebuchet MS"/>
                </a:rPr>
                <a:t>ПРЕТПРИЈАТИЕТО ДА ИМАЛО МИНИМУМ 50 ВРАБОТЕНИ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600" b="1" dirty="0" smtClean="0">
                  <a:latin typeface="Trebuchet MS"/>
                </a:rPr>
                <a:t>ПРЕТПРИЈАТИЕТО ДА ПРОДОЛЖИ СО РАБОТА УШТЕ НАЈМАЛКУ 5 ГОДИНИ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81000" y="1272745"/>
            <a:ext cx="8382000" cy="934478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ru-RU" sz="2800" b="1" dirty="0" smtClean="0">
                <a:latin typeface="+mn-lt"/>
              </a:rPr>
              <a:t>ЕДНОКРАТЕН ПОВРАТ НА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10% </a:t>
            </a:r>
            <a:r>
              <a:rPr lang="ru-RU" sz="2800" b="1" dirty="0" smtClean="0">
                <a:latin typeface="+mn-lt"/>
              </a:rPr>
              <a:t>ОД ВЛОЖЕНИТЕ СРЕДСТВА ВО ПЕРИОД ОД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12 МЕСЕЦИ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33400" y="2507676"/>
            <a:ext cx="4648200" cy="1616877"/>
            <a:chOff x="533400" y="1295400"/>
            <a:chExt cx="4648200" cy="1616877"/>
          </a:xfrm>
        </p:grpSpPr>
        <p:sp>
          <p:nvSpPr>
            <p:cNvPr id="17" name="TextBox 16"/>
            <p:cNvSpPr txBox="1"/>
            <p:nvPr/>
          </p:nvSpPr>
          <p:spPr>
            <a:xfrm>
              <a:off x="533400" y="1387733"/>
              <a:ext cx="60960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mk-MK" sz="3200" dirty="0" smtClean="0">
                  <a:solidFill>
                    <a:srgbClr val="C00000"/>
                  </a:solidFill>
                  <a:sym typeface="Wingdings"/>
                </a:rPr>
                <a:t></a:t>
              </a:r>
              <a:endParaRPr lang="mk-MK" b="1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400" y="2235169"/>
              <a:ext cx="608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k-MK" sz="3200" dirty="0" smtClean="0">
                  <a:solidFill>
                    <a:srgbClr val="C00000"/>
                  </a:solidFill>
                  <a:sym typeface="Wingdings"/>
                </a:rPr>
                <a:t></a:t>
              </a:r>
              <a:endParaRPr lang="mk-MK" dirty="0">
                <a:solidFill>
                  <a:srgbClr val="C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3000" y="1295400"/>
              <a:ext cx="40386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k-MK" sz="2200" b="1" dirty="0" smtClean="0">
                  <a:latin typeface="+mn-lt"/>
                </a:rPr>
                <a:t>ПРЕТПРИЈАТИЕ ВО СТЕЧАЈНА ПОСТАПКА</a:t>
              </a:r>
              <a:endParaRPr lang="mk-MK" sz="2200" b="1" dirty="0">
                <a:latin typeface="+mn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3000" y="2142836"/>
              <a:ext cx="40386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k-MK" sz="2200" b="1" dirty="0" smtClean="0">
                  <a:latin typeface="+mn-lt"/>
                </a:rPr>
                <a:t>ПРЕТПРИЈАТИЕ ВО ЛИКВИДАЦИОНА ПОСТАПКА</a:t>
              </a:r>
              <a:endParaRPr lang="mk-MK" sz="2200" b="1" dirty="0">
                <a:latin typeface="+mn-lt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81000" y="5791200"/>
            <a:ext cx="4953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 indent="7938">
              <a:lnSpc>
                <a:spcPct val="110000"/>
              </a:lnSpc>
              <a:spcAft>
                <a:spcPts val="600"/>
              </a:spcAft>
            </a:pPr>
            <a:r>
              <a:rPr lang="mk-MK" sz="1500" spc="-150" dirty="0" smtClean="0">
                <a:latin typeface="+mn-lt"/>
                <a:ea typeface="Verdana" pitchFamily="34" charset="0"/>
                <a:cs typeface="Verdana" pitchFamily="34" charset="0"/>
              </a:rPr>
              <a:t>Напомена: Користењето на повратот на средства од оваа мерка, не го исклучува користењето на другите мерки од Законот, освен </a:t>
            </a:r>
            <a:r>
              <a:rPr lang="mk-MK" sz="1500" spc="-150" dirty="0" smtClean="0">
                <a:solidFill>
                  <a:srgbClr val="000000"/>
                </a:solidFill>
                <a:latin typeface="Trebuchet MS"/>
                <a:ea typeface="Verdana" pitchFamily="34" charset="0"/>
                <a:cs typeface="Verdana" pitchFamily="34" charset="0"/>
              </a:rPr>
              <a:t>повратот на средства од</a:t>
            </a:r>
            <a:r>
              <a:rPr lang="mk-MK" sz="1500" spc="-150" dirty="0" smtClean="0">
                <a:latin typeface="+mn-lt"/>
                <a:ea typeface="Verdana" pitchFamily="34" charset="0"/>
                <a:cs typeface="Verdana" pitchFamily="34" charset="0"/>
              </a:rPr>
              <a:t> мерката 1.5</a:t>
            </a: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ЗГОЛЕМУВАЊЕ НА КОНКУРЕНТНОСТА НА ПАЗАРОТ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2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2.1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62861" y="2599253"/>
            <a:ext cx="7818278" cy="1384995"/>
            <a:chOff x="1020922" y="1350006"/>
            <a:chExt cx="7818278" cy="1384995"/>
          </a:xfrm>
        </p:grpSpPr>
        <p:sp>
          <p:nvSpPr>
            <p:cNvPr id="9" name="Rectangle 8"/>
            <p:cNvSpPr/>
            <p:nvPr/>
          </p:nvSpPr>
          <p:spPr>
            <a:xfrm>
              <a:off x="2794004" y="1350006"/>
              <a:ext cx="6045196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b="1" dirty="0" smtClean="0">
                  <a:latin typeface="+mn-lt"/>
                </a:rPr>
                <a:t>ОД ИНВЕСТИЦИСКИТЕ ТРОШОЦИ, НАЈМНОГУ ДО </a:t>
              </a:r>
              <a:r>
                <a:rPr lang="ru-RU" sz="2800" b="1" dirty="0" smtClean="0">
                  <a:solidFill>
                    <a:srgbClr val="C00000"/>
                  </a:solidFill>
                  <a:latin typeface="+mn-lt"/>
                </a:rPr>
                <a:t>1.000.000 ЕВРА</a:t>
              </a:r>
            </a:p>
            <a:p>
              <a:r>
                <a:rPr lang="ru-RU" sz="2800" b="1" dirty="0" smtClean="0">
                  <a:latin typeface="+mn-lt"/>
                </a:rPr>
                <a:t>ВО ПЕРИОД ОД </a:t>
              </a:r>
              <a:r>
                <a:rPr lang="ru-RU" sz="2800" b="1" dirty="0" smtClean="0">
                  <a:solidFill>
                    <a:srgbClr val="C00000"/>
                  </a:solidFill>
                  <a:latin typeface="+mn-lt"/>
                </a:rPr>
                <a:t>5 ГОДИНИ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20922" y="1488505"/>
              <a:ext cx="1925482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6600" b="1" dirty="0" smtClean="0">
                  <a:solidFill>
                    <a:srgbClr val="C00000"/>
                  </a:solidFill>
                  <a:latin typeface="+mn-lt"/>
                </a:rPr>
                <a:t>10</a:t>
              </a:r>
              <a:r>
                <a:rPr lang="ru-RU" sz="6600" b="1" dirty="0" smtClean="0">
                  <a:solidFill>
                    <a:srgbClr val="C00000"/>
                  </a:solidFill>
                  <a:latin typeface="+mn-lt"/>
                </a:rPr>
                <a:t>%</a:t>
              </a:r>
              <a:endParaRPr lang="mk-MK" sz="6600" b="1" dirty="0">
                <a:latin typeface="+mn-lt"/>
              </a:endParaRPr>
            </a:p>
          </p:txBody>
        </p:sp>
      </p:grpSp>
      <p:sp>
        <p:nvSpPr>
          <p:cNvPr id="11" name="object 56"/>
          <p:cNvSpPr txBox="1"/>
          <p:nvPr/>
        </p:nvSpPr>
        <p:spPr>
          <a:xfrm>
            <a:off x="621900" y="4128569"/>
            <a:ext cx="7900200" cy="20621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R="5080" indent="7938">
              <a:lnSpc>
                <a:spcPct val="114000"/>
              </a:lnSpc>
              <a:spcAft>
                <a:spcPts val="1200"/>
              </a:spcAft>
            </a:pPr>
            <a:r>
              <a:rPr lang="ru-RU" sz="2000" b="1" spc="-150" dirty="0" smtClean="0">
                <a:solidFill>
                  <a:srgbClr val="C00000"/>
                </a:solidFill>
                <a:latin typeface="+mn-lt"/>
                <a:ea typeface="Verdana" pitchFamily="34" charset="0"/>
                <a:cs typeface="Verdana" pitchFamily="34" charset="0"/>
              </a:rPr>
              <a:t>КРИТЕРИУМИ:</a:t>
            </a:r>
          </a:p>
          <a:p>
            <a:pPr marL="360363" marR="5080" indent="-360363">
              <a:lnSpc>
                <a:spcPct val="114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ru-RU" sz="2000" b="1" spc="-150" dirty="0" smtClean="0">
                <a:latin typeface="+mn-lt"/>
                <a:ea typeface="Verdana" pitchFamily="34" charset="0"/>
                <a:cs typeface="Verdana" pitchFamily="34" charset="0"/>
              </a:rPr>
              <a:t>Пораст на продадени количини или пораст на приход од дејност за најмалку 5% повеќе од просекот во последните 3 години</a:t>
            </a:r>
          </a:p>
          <a:p>
            <a:pPr marL="360363" marR="5080" indent="-360363">
              <a:lnSpc>
                <a:spcPct val="114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ru-RU" sz="2000" b="1" spc="-150" dirty="0" smtClean="0">
                <a:latin typeface="+mn-lt"/>
                <a:ea typeface="Verdana" pitchFamily="34" charset="0"/>
                <a:cs typeface="Verdana" pitchFamily="34" charset="0"/>
              </a:rPr>
              <a:t>Да задржи или да оствари пораст на просечниот број на вработени во споредба со просекот во претходните 3 години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38213" y="1219200"/>
            <a:ext cx="7267575" cy="1116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ГЛАВНА ЦЕЛ:</a:t>
            </a:r>
            <a:r>
              <a:rPr lang="ru-RU" sz="2000" b="1" dirty="0" smtClean="0">
                <a:latin typeface="+mn-lt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b="1" dirty="0" smtClean="0">
                <a:latin typeface="+mn-lt"/>
              </a:rPr>
              <a:t>СТИМУЛАЦИЈА ЗА ЗГОЛЕМУВАЊЕ НА ПРОДАЖБАТА ПРЕКУ ПОВРАТ НА ИНВЕСТИРАНИТЕ СРЕДСТВА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ОСВОЈУВАЊЕ НА </a:t>
            </a:r>
            <a:b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НОВИ ПАЗАРИ И ПОРАСТ НА ПРОДАЖБА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2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2.2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648200" y="1461730"/>
            <a:ext cx="4068000" cy="4862870"/>
            <a:chOff x="1066800" y="1524000"/>
            <a:chExt cx="4068000" cy="4862870"/>
          </a:xfrm>
        </p:grpSpPr>
        <p:sp>
          <p:nvSpPr>
            <p:cNvPr id="7" name="object 7"/>
            <p:cNvSpPr/>
            <p:nvPr/>
          </p:nvSpPr>
          <p:spPr>
            <a:xfrm>
              <a:off x="1066800" y="1524000"/>
              <a:ext cx="4068000" cy="440400"/>
            </a:xfrm>
            <a:prstGeom prst="wedgeRectCallout">
              <a:avLst>
                <a:gd name="adj1" fmla="val 21591"/>
                <a:gd name="adj2" fmla="val 123321"/>
              </a:avLst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0" h="0"/>
            </a:sp3d>
          </p:spPr>
          <p:txBody>
            <a:bodyPr wrap="square" lIns="72000" tIns="0" rIns="72000" bIns="0" rtlCol="0" anchor="ctr"/>
            <a:lstStyle/>
            <a:p>
              <a:r>
                <a:rPr lang="mk-MK" sz="2400" b="1" dirty="0" smtClean="0">
                  <a:solidFill>
                    <a:srgbClr val="FFFFFF"/>
                  </a:solidFill>
                  <a:latin typeface="+mn-lt"/>
                </a:rPr>
                <a:t>ОПРАВДАНИ ТРОШОЦИ:</a:t>
              </a:r>
              <a:endParaRPr sz="2400" b="1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800" y="1524000"/>
              <a:ext cx="4068000" cy="4862870"/>
            </a:xfrm>
            <a:prstGeom prst="rect">
              <a:avLst/>
            </a:prstGeom>
            <a:ln w="28575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endParaRPr lang="en-GB" sz="1600" dirty="0" smtClean="0">
                <a:latin typeface="+mn-lt"/>
              </a:endParaRP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endParaRPr lang="en-GB" sz="1600" dirty="0" smtClean="0">
                <a:latin typeface="+mn-lt"/>
              </a:endParaRP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Организиран настап на саеми во странство</a:t>
              </a: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Организиран настап на деловни настани при посети на држави</a:t>
              </a: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Деловни средби со фирми на странски пазари </a:t>
              </a: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Истражување на странски пазари</a:t>
              </a: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Сертифицирање на производите согласно барањата на странски пазари</a:t>
              </a:r>
            </a:p>
            <a:p>
              <a:pPr marL="176213" indent="-176213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ru-RU" sz="1600" dirty="0" smtClean="0">
                  <a:latin typeface="+mn-lt"/>
                </a:rPr>
                <a:t>Подготовка за маркетиншки настап на странски пазари (изработка на промотивен материјал, каталози, брошури, дизајн на веб–страни)</a:t>
              </a:r>
              <a:endParaRPr lang="ru-RU" sz="1600" dirty="0">
                <a:latin typeface="+mn-lt"/>
              </a:endParaRPr>
            </a:p>
          </p:txBody>
        </p:sp>
      </p:grpSp>
      <p:sp>
        <p:nvSpPr>
          <p:cNvPr id="14" name="object 53"/>
          <p:cNvSpPr/>
          <p:nvPr/>
        </p:nvSpPr>
        <p:spPr>
          <a:xfrm>
            <a:off x="735900" y="4137600"/>
            <a:ext cx="3024000" cy="104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 anchor="ctr"/>
          <a:lstStyle/>
          <a:p>
            <a:pPr algn="ctr"/>
            <a:r>
              <a:rPr lang="mk-MK" sz="2000" b="1" dirty="0" smtClean="0">
                <a:latin typeface="+mn-lt"/>
              </a:rPr>
              <a:t>КОНТИНУИРАНА ИМПЛЕМЕНТАЦИЈА</a:t>
            </a:r>
            <a:endParaRPr sz="2000" b="1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0636" y="1219200"/>
            <a:ext cx="40896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+mn-lt"/>
              </a:rPr>
              <a:t>20%</a:t>
            </a:r>
          </a:p>
          <a:p>
            <a:pPr algn="ctr"/>
            <a:r>
              <a:rPr lang="ru-RU" sz="2400" b="1" dirty="0" smtClean="0">
                <a:latin typeface="+mn-lt"/>
              </a:rPr>
              <a:t>ОД ОПРАВДАНИ ТРОШОЦИ ЗА ОСВОЈУВАЊЕ НА</a:t>
            </a:r>
          </a:p>
          <a:p>
            <a:pPr algn="ctr"/>
            <a:r>
              <a:rPr lang="ru-RU" sz="2400" b="1" dirty="0" smtClean="0">
                <a:latin typeface="+mn-lt"/>
              </a:rPr>
              <a:t>НОВИ ПАЗАРИ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5417403"/>
            <a:ext cx="358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МАКСИМАЛЕН ИЗНОС: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30.000 ЕВРА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1" y="-27708"/>
            <a:ext cx="7929724" cy="914400"/>
          </a:xfrm>
        </p:spPr>
        <p:txBody>
          <a:bodyPr/>
          <a:lstStyle/>
          <a:p>
            <a:pPr>
              <a:defRPr/>
            </a:pPr>
            <a:r>
              <a:rPr lang="mk-MK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КАЛКУЛАТОР НА ПОДДРШКА ЗА ИНВЕСТИЦИИ</a:t>
            </a:r>
            <a:endParaRPr lang="en-GB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9600" y="1143000"/>
            <a:ext cx="79956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ru-RU" sz="1600" b="1" dirty="0" smtClean="0">
                <a:latin typeface="+mn-lt"/>
              </a:rPr>
              <a:t>Калкулаторот на финансиска поддршка за инвестиции и конкурентност претставува софтверска алатка со која компаниите, врз основа на внес на своите резултати, ќе добијат информација за типот и износот на финансиска поддршка што може да ја очекуваат за своите инвестициски прокети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9600" y="2269183"/>
            <a:ext cx="46428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http://calculator.konkurentnost.mk/</a:t>
            </a:r>
            <a:endParaRPr lang="ru-RU" b="1" dirty="0">
              <a:latin typeface="+mn-lt"/>
            </a:endParaRPr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199" y="4210718"/>
            <a:ext cx="3352800" cy="249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210718"/>
            <a:ext cx="3352800" cy="249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14940" y="2749035"/>
            <a:ext cx="76146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Aft>
                <a:spcPts val="0"/>
              </a:spcAft>
            </a:pPr>
            <a:r>
              <a:rPr lang="mk-MK" sz="1400" b="1" dirty="0" smtClean="0">
                <a:latin typeface="+mn-lt"/>
              </a:rPr>
              <a:t>До калкулаторот може да се пристапи на следните веб </a:t>
            </a:r>
            <a:r>
              <a:rPr lang="mk-MK" sz="1400" b="1" dirty="0" smtClean="0">
                <a:latin typeface="+mn-lt"/>
              </a:rPr>
              <a:t>страни:</a:t>
            </a:r>
            <a:endParaRPr lang="mk-MK" sz="1400" b="1" dirty="0" smtClean="0">
              <a:latin typeface="+mn-lt"/>
            </a:endParaRPr>
          </a:p>
          <a:p>
            <a:pPr marL="176213" indent="-176213">
              <a:spcAft>
                <a:spcPts val="0"/>
              </a:spcAft>
              <a:buFont typeface="Arial" pitchFamily="34" charset="0"/>
              <a:buChar char="•"/>
            </a:pPr>
            <a:r>
              <a:rPr lang="mk-MK" sz="1400" b="1" dirty="0" smtClean="0">
                <a:latin typeface="+mn-lt"/>
              </a:rPr>
              <a:t>Влада на РМ</a:t>
            </a:r>
          </a:p>
          <a:p>
            <a:pPr marL="176213" indent="-176213">
              <a:spcAft>
                <a:spcPts val="0"/>
              </a:spcAft>
              <a:buFont typeface="Arial" pitchFamily="34" charset="0"/>
              <a:buChar char="•"/>
            </a:pPr>
            <a:r>
              <a:rPr lang="mk-MK" sz="1400" b="1" dirty="0" smtClean="0">
                <a:latin typeface="+mn-lt"/>
              </a:rPr>
              <a:t>Кабинет на </a:t>
            </a:r>
            <a:r>
              <a:rPr lang="mk-MK" sz="1400" b="1" dirty="0" smtClean="0">
                <a:latin typeface="+mn-lt"/>
              </a:rPr>
              <a:t>вице-премиер задолжен за </a:t>
            </a:r>
            <a:r>
              <a:rPr lang="mk-MK" sz="1400" b="1" dirty="0" smtClean="0">
                <a:latin typeface="+mn-lt"/>
              </a:rPr>
              <a:t>координација на </a:t>
            </a:r>
            <a:r>
              <a:rPr lang="mk-MK" sz="1400" b="1" dirty="0" smtClean="0">
                <a:latin typeface="+mn-lt"/>
              </a:rPr>
              <a:t>економски</a:t>
            </a:r>
            <a:r>
              <a:rPr lang="en-GB" sz="1400" b="1" dirty="0" smtClean="0">
                <a:latin typeface="+mn-lt"/>
              </a:rPr>
              <a:t> </a:t>
            </a:r>
            <a:r>
              <a:rPr lang="mk-MK" sz="1400" b="1" dirty="0" smtClean="0">
                <a:latin typeface="+mn-lt"/>
              </a:rPr>
              <a:t>прашања</a:t>
            </a:r>
            <a:endParaRPr lang="mk-MK" sz="1400" b="1" dirty="0" smtClean="0">
              <a:latin typeface="+mn-lt"/>
            </a:endParaRPr>
          </a:p>
          <a:p>
            <a:pPr marL="176213" indent="-176213"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b="1" dirty="0" smtClean="0">
                <a:latin typeface="+mn-lt"/>
              </a:rPr>
              <a:t>Кабинет на министер без резор задолжен </a:t>
            </a:r>
            <a:r>
              <a:rPr lang="ru-RU" sz="1400" b="1" dirty="0" smtClean="0">
                <a:latin typeface="+mn-lt"/>
              </a:rPr>
              <a:t>за странски инвестиции</a:t>
            </a:r>
            <a:endParaRPr lang="ru-RU" sz="1400" b="1" dirty="0" smtClean="0">
              <a:latin typeface="+mn-lt"/>
            </a:endParaRPr>
          </a:p>
          <a:p>
            <a:pPr marL="176213" indent="-176213"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b="1" dirty="0" smtClean="0">
                <a:latin typeface="+mn-lt"/>
              </a:rPr>
              <a:t>Дирекција за технолошко-индустриски развојни зони</a:t>
            </a:r>
          </a:p>
          <a:p>
            <a:pPr marL="176213" indent="-176213"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b="1" dirty="0" smtClean="0">
                <a:latin typeface="+mn-lt"/>
              </a:rPr>
              <a:t>Агенција за странски инвестиции и промоција на извоз</a:t>
            </a:r>
            <a:endParaRPr lang="ru-RU" sz="14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1" y="-27708"/>
            <a:ext cx="7929724" cy="914400"/>
          </a:xfrm>
        </p:spPr>
        <p:txBody>
          <a:bodyPr/>
          <a:lstStyle/>
          <a:p>
            <a:pPr>
              <a:defRPr/>
            </a:pPr>
            <a:r>
              <a:rPr lang="mk-MK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РЕЛЕВАНТНА РЕГУЛАТИВА</a:t>
            </a:r>
            <a:endParaRPr lang="en-GB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9600" y="1219200"/>
            <a:ext cx="799566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ЗАКОНИ:</a:t>
            </a:r>
            <a:r>
              <a:rPr lang="ru-RU" sz="2000" b="1" dirty="0" smtClean="0">
                <a:latin typeface="+mn-lt"/>
              </a:rPr>
              <a:t> </a:t>
            </a:r>
          </a:p>
          <a:p>
            <a:pPr marL="176213" indent="-176213">
              <a:spcAft>
                <a:spcPts val="900"/>
              </a:spcAft>
              <a:buFont typeface="Arial" pitchFamily="34" charset="0"/>
              <a:buChar char="•"/>
            </a:pPr>
            <a:r>
              <a:rPr lang="mk-MK" b="1" dirty="0" smtClean="0">
                <a:latin typeface="+mn-lt"/>
              </a:rPr>
              <a:t>Закон за финансиска поддршка на инвестиции</a:t>
            </a:r>
            <a:endParaRPr lang="ru-RU" b="1" dirty="0" smtClean="0">
              <a:latin typeface="+mn-lt"/>
            </a:endParaRPr>
          </a:p>
          <a:p>
            <a:pPr marL="176213" indent="-176213"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Закон за контрола на државна помош</a:t>
            </a:r>
          </a:p>
          <a:p>
            <a:pPr marL="176213" indent="-176213"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Закон за технолошко-индустриски развојни зони</a:t>
            </a:r>
          </a:p>
          <a:p>
            <a:pPr marL="176213" indent="-176213"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Закон за заштита на конкуренцијата</a:t>
            </a:r>
            <a:endParaRPr lang="ru-RU" b="1" dirty="0"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4940" y="3590018"/>
            <a:ext cx="7995660" cy="2582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УРЕДБИ:</a:t>
            </a:r>
            <a:r>
              <a:rPr lang="ru-RU" sz="2000" b="1" dirty="0" smtClean="0">
                <a:latin typeface="+mn-lt"/>
              </a:rPr>
              <a:t> </a:t>
            </a:r>
          </a:p>
          <a:p>
            <a:pPr marL="176213" indent="-176213">
              <a:lnSpc>
                <a:spcPct val="110000"/>
              </a:lnSpc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Уредба за условите и постапката за доделување на регионална помош </a:t>
            </a:r>
          </a:p>
          <a:p>
            <a:pPr marL="176213" indent="-176213">
              <a:lnSpc>
                <a:spcPct val="110000"/>
              </a:lnSpc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Уредба за условите и постапката за доделување на хоризонтална помош </a:t>
            </a:r>
          </a:p>
          <a:p>
            <a:pPr marL="176213" indent="-176213">
              <a:lnSpc>
                <a:spcPct val="110000"/>
              </a:lnSpc>
              <a:spcAft>
                <a:spcPts val="900"/>
              </a:spcAft>
              <a:buFont typeface="Arial" pitchFamily="34" charset="0"/>
              <a:buChar char="•"/>
            </a:pPr>
            <a:r>
              <a:rPr lang="ru-RU" b="1" dirty="0" smtClean="0">
                <a:latin typeface="+mn-lt"/>
              </a:rPr>
              <a:t>Уредба за начинот и постапката за поднесување на известување за доделување на државна помош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1" y="-27708"/>
            <a:ext cx="7929724" cy="914400"/>
          </a:xfrm>
        </p:spPr>
        <p:txBody>
          <a:bodyPr/>
          <a:lstStyle/>
          <a:p>
            <a:pPr>
              <a:defRPr/>
            </a:pPr>
            <a:r>
              <a:rPr lang="mk-MK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ПЛАН ЗА ЕКОНОМСКИ РАСТ</a:t>
            </a:r>
            <a:endParaRPr lang="en-GB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26" name="object 39"/>
          <p:cNvSpPr/>
          <p:nvPr/>
        </p:nvSpPr>
        <p:spPr>
          <a:xfrm>
            <a:off x="457200" y="1600200"/>
            <a:ext cx="2516400" cy="914400"/>
          </a:xfrm>
          <a:prstGeom prst="wedgeRectCallout">
            <a:avLst>
              <a:gd name="adj1" fmla="val 21125"/>
              <a:gd name="adj2" fmla="val 91311"/>
            </a:avLst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108000" bIns="0" rtlCol="0" anchor="ctr"/>
          <a:lstStyle/>
          <a:p>
            <a:pPr algn="r"/>
            <a:r>
              <a:rPr lang="mk-MK" sz="16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ПОДДРШКА НА ИНВЕСТИЦИИ</a:t>
            </a:r>
            <a:endParaRPr sz="16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28" name="object 101"/>
          <p:cNvSpPr/>
          <p:nvPr/>
        </p:nvSpPr>
        <p:spPr>
          <a:xfrm>
            <a:off x="777673" y="1951110"/>
            <a:ext cx="158743" cy="411090"/>
          </a:xfrm>
          <a:custGeom>
            <a:avLst/>
            <a:gdLst/>
            <a:ahLst/>
            <a:cxnLst/>
            <a:rect l="l" t="t" r="r" b="b"/>
            <a:pathLst>
              <a:path w="393064" h="1017904">
                <a:moveTo>
                  <a:pt x="392522" y="0"/>
                </a:moveTo>
                <a:lnTo>
                  <a:pt x="210799" y="0"/>
                </a:lnTo>
                <a:lnTo>
                  <a:pt x="182974" y="67576"/>
                </a:lnTo>
                <a:lnTo>
                  <a:pt x="151741" y="104488"/>
                </a:lnTo>
                <a:lnTo>
                  <a:pt x="97337" y="123684"/>
                </a:lnTo>
                <a:lnTo>
                  <a:pt x="0" y="138110"/>
                </a:lnTo>
                <a:lnTo>
                  <a:pt x="0" y="276211"/>
                </a:lnTo>
                <a:lnTo>
                  <a:pt x="174455" y="276211"/>
                </a:lnTo>
                <a:lnTo>
                  <a:pt x="174455" y="1017633"/>
                </a:lnTo>
                <a:lnTo>
                  <a:pt x="392522" y="1017633"/>
                </a:lnTo>
                <a:lnTo>
                  <a:pt x="3925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+mn-lt"/>
            </a:endParaRPr>
          </a:p>
        </p:txBody>
      </p:sp>
      <p:sp>
        <p:nvSpPr>
          <p:cNvPr id="29" name="object 102"/>
          <p:cNvSpPr/>
          <p:nvPr/>
        </p:nvSpPr>
        <p:spPr>
          <a:xfrm>
            <a:off x="631616" y="1752600"/>
            <a:ext cx="455968" cy="95399"/>
          </a:xfrm>
          <a:custGeom>
            <a:avLst/>
            <a:gdLst/>
            <a:ahLst/>
            <a:cxnLst/>
            <a:rect l="l" t="t" r="r" b="b"/>
            <a:pathLst>
              <a:path w="1129029" h="236220">
                <a:moveTo>
                  <a:pt x="122708" y="0"/>
                </a:moveTo>
                <a:lnTo>
                  <a:pt x="74247" y="9333"/>
                </a:lnTo>
                <a:lnTo>
                  <a:pt x="35320" y="34710"/>
                </a:lnTo>
                <a:lnTo>
                  <a:pt x="9410" y="72198"/>
                </a:lnTo>
                <a:lnTo>
                  <a:pt x="0" y="117860"/>
                </a:lnTo>
                <a:lnTo>
                  <a:pt x="9410" y="163524"/>
                </a:lnTo>
                <a:lnTo>
                  <a:pt x="35320" y="201014"/>
                </a:lnTo>
                <a:lnTo>
                  <a:pt x="74247" y="226395"/>
                </a:lnTo>
                <a:lnTo>
                  <a:pt x="122708" y="235731"/>
                </a:lnTo>
                <a:lnTo>
                  <a:pt x="164159" y="228666"/>
                </a:lnTo>
                <a:lnTo>
                  <a:pt x="193954" y="213124"/>
                </a:lnTo>
                <a:lnTo>
                  <a:pt x="211942" y="197582"/>
                </a:lnTo>
                <a:lnTo>
                  <a:pt x="216596" y="192130"/>
                </a:lnTo>
                <a:lnTo>
                  <a:pt x="122708" y="192130"/>
                </a:lnTo>
                <a:lnTo>
                  <a:pt x="93394" y="186428"/>
                </a:lnTo>
                <a:lnTo>
                  <a:pt x="69831" y="170736"/>
                </a:lnTo>
                <a:lnTo>
                  <a:pt x="54139" y="147174"/>
                </a:lnTo>
                <a:lnTo>
                  <a:pt x="48438" y="117860"/>
                </a:lnTo>
                <a:lnTo>
                  <a:pt x="54139" y="88546"/>
                </a:lnTo>
                <a:lnTo>
                  <a:pt x="69831" y="64983"/>
                </a:lnTo>
                <a:lnTo>
                  <a:pt x="93394" y="49291"/>
                </a:lnTo>
                <a:lnTo>
                  <a:pt x="122708" y="43590"/>
                </a:lnTo>
                <a:lnTo>
                  <a:pt x="215194" y="43590"/>
                </a:lnTo>
                <a:lnTo>
                  <a:pt x="197634" y="19069"/>
                </a:lnTo>
                <a:lnTo>
                  <a:pt x="181642" y="5650"/>
                </a:lnTo>
                <a:lnTo>
                  <a:pt x="159593" y="706"/>
                </a:lnTo>
                <a:lnTo>
                  <a:pt x="122708" y="0"/>
                </a:lnTo>
                <a:close/>
              </a:path>
              <a:path w="1129029" h="236220">
                <a:moveTo>
                  <a:pt x="188905" y="159838"/>
                </a:moveTo>
                <a:lnTo>
                  <a:pt x="175154" y="178506"/>
                </a:lnTo>
                <a:lnTo>
                  <a:pt x="163675" y="188093"/>
                </a:lnTo>
                <a:lnTo>
                  <a:pt x="148262" y="191625"/>
                </a:lnTo>
                <a:lnTo>
                  <a:pt x="122708" y="192130"/>
                </a:lnTo>
                <a:lnTo>
                  <a:pt x="216596" y="192130"/>
                </a:lnTo>
                <a:lnTo>
                  <a:pt x="217972" y="190517"/>
                </a:lnTo>
                <a:lnTo>
                  <a:pt x="188905" y="159838"/>
                </a:lnTo>
                <a:close/>
              </a:path>
              <a:path w="1129029" h="236220">
                <a:moveTo>
                  <a:pt x="215194" y="43590"/>
                </a:moveTo>
                <a:lnTo>
                  <a:pt x="122708" y="43590"/>
                </a:lnTo>
                <a:lnTo>
                  <a:pt x="150257" y="48635"/>
                </a:lnTo>
                <a:lnTo>
                  <a:pt x="169935" y="59736"/>
                </a:lnTo>
                <a:lnTo>
                  <a:pt x="181743" y="70836"/>
                </a:lnTo>
                <a:lnTo>
                  <a:pt x="185680" y="75882"/>
                </a:lnTo>
                <a:lnTo>
                  <a:pt x="216349" y="45202"/>
                </a:lnTo>
                <a:lnTo>
                  <a:pt x="215194" y="43590"/>
                </a:lnTo>
                <a:close/>
              </a:path>
              <a:path w="1129029" h="236220">
                <a:moveTo>
                  <a:pt x="347130" y="48438"/>
                </a:moveTo>
                <a:lnTo>
                  <a:pt x="298692" y="48438"/>
                </a:lnTo>
                <a:lnTo>
                  <a:pt x="298692" y="230883"/>
                </a:lnTo>
                <a:lnTo>
                  <a:pt x="347130" y="230883"/>
                </a:lnTo>
                <a:lnTo>
                  <a:pt x="347130" y="48438"/>
                </a:lnTo>
                <a:close/>
              </a:path>
              <a:path w="1129029" h="236220">
                <a:moveTo>
                  <a:pt x="411715" y="4848"/>
                </a:moveTo>
                <a:lnTo>
                  <a:pt x="234108" y="4848"/>
                </a:lnTo>
                <a:lnTo>
                  <a:pt x="234108" y="48438"/>
                </a:lnTo>
                <a:lnTo>
                  <a:pt x="411715" y="48438"/>
                </a:lnTo>
                <a:lnTo>
                  <a:pt x="411715" y="4848"/>
                </a:lnTo>
                <a:close/>
              </a:path>
              <a:path w="1129029" h="236220">
                <a:moveTo>
                  <a:pt x="544109" y="0"/>
                </a:moveTo>
                <a:lnTo>
                  <a:pt x="495648" y="9333"/>
                </a:lnTo>
                <a:lnTo>
                  <a:pt x="456721" y="34710"/>
                </a:lnTo>
                <a:lnTo>
                  <a:pt x="430811" y="72198"/>
                </a:lnTo>
                <a:lnTo>
                  <a:pt x="421400" y="117860"/>
                </a:lnTo>
                <a:lnTo>
                  <a:pt x="430811" y="163524"/>
                </a:lnTo>
                <a:lnTo>
                  <a:pt x="456721" y="201014"/>
                </a:lnTo>
                <a:lnTo>
                  <a:pt x="495648" y="226395"/>
                </a:lnTo>
                <a:lnTo>
                  <a:pt x="544109" y="235731"/>
                </a:lnTo>
                <a:lnTo>
                  <a:pt x="592569" y="226395"/>
                </a:lnTo>
                <a:lnTo>
                  <a:pt x="631496" y="201014"/>
                </a:lnTo>
                <a:lnTo>
                  <a:pt x="637636" y="192130"/>
                </a:lnTo>
                <a:lnTo>
                  <a:pt x="544109" y="192130"/>
                </a:lnTo>
                <a:lnTo>
                  <a:pt x="515727" y="186428"/>
                </a:lnTo>
                <a:lnTo>
                  <a:pt x="492643" y="170736"/>
                </a:lnTo>
                <a:lnTo>
                  <a:pt x="477127" y="147174"/>
                </a:lnTo>
                <a:lnTo>
                  <a:pt x="471451" y="117860"/>
                </a:lnTo>
                <a:lnTo>
                  <a:pt x="477127" y="88546"/>
                </a:lnTo>
                <a:lnTo>
                  <a:pt x="492643" y="64983"/>
                </a:lnTo>
                <a:lnTo>
                  <a:pt x="515727" y="49291"/>
                </a:lnTo>
                <a:lnTo>
                  <a:pt x="544109" y="43590"/>
                </a:lnTo>
                <a:lnTo>
                  <a:pt x="637633" y="43590"/>
                </a:lnTo>
                <a:lnTo>
                  <a:pt x="631496" y="34710"/>
                </a:lnTo>
                <a:lnTo>
                  <a:pt x="592569" y="9333"/>
                </a:lnTo>
                <a:lnTo>
                  <a:pt x="544109" y="0"/>
                </a:lnTo>
                <a:close/>
              </a:path>
              <a:path w="1129029" h="236220">
                <a:moveTo>
                  <a:pt x="637633" y="43590"/>
                </a:moveTo>
                <a:lnTo>
                  <a:pt x="544109" y="43590"/>
                </a:lnTo>
                <a:lnTo>
                  <a:pt x="572490" y="49291"/>
                </a:lnTo>
                <a:lnTo>
                  <a:pt x="595574" y="64983"/>
                </a:lnTo>
                <a:lnTo>
                  <a:pt x="611090" y="88546"/>
                </a:lnTo>
                <a:lnTo>
                  <a:pt x="616766" y="117860"/>
                </a:lnTo>
                <a:lnTo>
                  <a:pt x="611090" y="147174"/>
                </a:lnTo>
                <a:lnTo>
                  <a:pt x="595574" y="170736"/>
                </a:lnTo>
                <a:lnTo>
                  <a:pt x="572490" y="186428"/>
                </a:lnTo>
                <a:lnTo>
                  <a:pt x="544109" y="192130"/>
                </a:lnTo>
                <a:lnTo>
                  <a:pt x="637636" y="192130"/>
                </a:lnTo>
                <a:lnTo>
                  <a:pt x="657406" y="163524"/>
                </a:lnTo>
                <a:lnTo>
                  <a:pt x="666817" y="117860"/>
                </a:lnTo>
                <a:lnTo>
                  <a:pt x="657406" y="72198"/>
                </a:lnTo>
                <a:lnTo>
                  <a:pt x="637633" y="43590"/>
                </a:lnTo>
                <a:close/>
              </a:path>
              <a:path w="1129029" h="236220">
                <a:moveTo>
                  <a:pt x="676502" y="184057"/>
                </a:moveTo>
                <a:lnTo>
                  <a:pt x="676502" y="230233"/>
                </a:lnTo>
                <a:lnTo>
                  <a:pt x="684225" y="233411"/>
                </a:lnTo>
                <a:lnTo>
                  <a:pt x="689827" y="235043"/>
                </a:lnTo>
                <a:lnTo>
                  <a:pt x="696033" y="235645"/>
                </a:lnTo>
                <a:lnTo>
                  <a:pt x="705570" y="235731"/>
                </a:lnTo>
                <a:lnTo>
                  <a:pt x="735564" y="228893"/>
                </a:lnTo>
                <a:lnTo>
                  <a:pt x="759051" y="204043"/>
                </a:lnTo>
                <a:lnTo>
                  <a:pt x="764247" y="187292"/>
                </a:lnTo>
                <a:lnTo>
                  <a:pt x="684576" y="187292"/>
                </a:lnTo>
                <a:lnTo>
                  <a:pt x="676502" y="184057"/>
                </a:lnTo>
                <a:close/>
              </a:path>
              <a:path w="1129029" h="236220">
                <a:moveTo>
                  <a:pt x="894464" y="48438"/>
                </a:moveTo>
                <a:lnTo>
                  <a:pt x="846037" y="48438"/>
                </a:lnTo>
                <a:lnTo>
                  <a:pt x="846037" y="230883"/>
                </a:lnTo>
                <a:lnTo>
                  <a:pt x="894464" y="230883"/>
                </a:lnTo>
                <a:lnTo>
                  <a:pt x="894464" y="48438"/>
                </a:lnTo>
                <a:close/>
              </a:path>
              <a:path w="1129029" h="236220">
                <a:moveTo>
                  <a:pt x="894464" y="4848"/>
                </a:moveTo>
                <a:lnTo>
                  <a:pt x="731401" y="4848"/>
                </a:lnTo>
                <a:lnTo>
                  <a:pt x="731401" y="74594"/>
                </a:lnTo>
                <a:lnTo>
                  <a:pt x="728525" y="132936"/>
                </a:lnTo>
                <a:lnTo>
                  <a:pt x="720502" y="167150"/>
                </a:lnTo>
                <a:lnTo>
                  <a:pt x="708241" y="183261"/>
                </a:lnTo>
                <a:lnTo>
                  <a:pt x="692649" y="187292"/>
                </a:lnTo>
                <a:lnTo>
                  <a:pt x="764247" y="187292"/>
                </a:lnTo>
                <a:lnTo>
                  <a:pt x="774365" y="154671"/>
                </a:lnTo>
                <a:lnTo>
                  <a:pt x="779818" y="74594"/>
                </a:lnTo>
                <a:lnTo>
                  <a:pt x="779840" y="48438"/>
                </a:lnTo>
                <a:lnTo>
                  <a:pt x="894464" y="48438"/>
                </a:lnTo>
                <a:lnTo>
                  <a:pt x="894464" y="4848"/>
                </a:lnTo>
                <a:close/>
              </a:path>
              <a:path w="1129029" h="236220">
                <a:moveTo>
                  <a:pt x="1109212" y="4848"/>
                </a:moveTo>
                <a:lnTo>
                  <a:pt x="952599" y="4848"/>
                </a:lnTo>
                <a:lnTo>
                  <a:pt x="952599" y="230883"/>
                </a:lnTo>
                <a:lnTo>
                  <a:pt x="1051077" y="230883"/>
                </a:lnTo>
                <a:lnTo>
                  <a:pt x="1082262" y="225231"/>
                </a:lnTo>
                <a:lnTo>
                  <a:pt x="1106785" y="209892"/>
                </a:lnTo>
                <a:lnTo>
                  <a:pt x="1122827" y="187292"/>
                </a:lnTo>
                <a:lnTo>
                  <a:pt x="1001027" y="187292"/>
                </a:lnTo>
                <a:lnTo>
                  <a:pt x="1001027" y="132393"/>
                </a:lnTo>
                <a:lnTo>
                  <a:pt x="1122830" y="132393"/>
                </a:lnTo>
                <a:lnTo>
                  <a:pt x="1106785" y="109792"/>
                </a:lnTo>
                <a:lnTo>
                  <a:pt x="1082262" y="94454"/>
                </a:lnTo>
                <a:lnTo>
                  <a:pt x="1051077" y="88803"/>
                </a:lnTo>
                <a:lnTo>
                  <a:pt x="1001027" y="88803"/>
                </a:lnTo>
                <a:lnTo>
                  <a:pt x="1001027" y="48438"/>
                </a:lnTo>
                <a:lnTo>
                  <a:pt x="1109212" y="48438"/>
                </a:lnTo>
                <a:lnTo>
                  <a:pt x="1109212" y="4848"/>
                </a:lnTo>
                <a:close/>
              </a:path>
              <a:path w="1129029" h="236220">
                <a:moveTo>
                  <a:pt x="1122830" y="132393"/>
                </a:moveTo>
                <a:lnTo>
                  <a:pt x="1049465" y="132393"/>
                </a:lnTo>
                <a:lnTo>
                  <a:pt x="1061751" y="134639"/>
                </a:lnTo>
                <a:lnTo>
                  <a:pt x="1071464" y="140669"/>
                </a:lnTo>
                <a:lnTo>
                  <a:pt x="1077848" y="149422"/>
                </a:lnTo>
                <a:lnTo>
                  <a:pt x="1080145" y="159838"/>
                </a:lnTo>
                <a:lnTo>
                  <a:pt x="1077848" y="170259"/>
                </a:lnTo>
                <a:lnTo>
                  <a:pt x="1071464" y="179015"/>
                </a:lnTo>
                <a:lnTo>
                  <a:pt x="1061751" y="185046"/>
                </a:lnTo>
                <a:lnTo>
                  <a:pt x="1049465" y="187292"/>
                </a:lnTo>
                <a:lnTo>
                  <a:pt x="1122831" y="187287"/>
                </a:lnTo>
                <a:lnTo>
                  <a:pt x="1128583" y="159838"/>
                </a:lnTo>
                <a:lnTo>
                  <a:pt x="1122830" y="1323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+mn-lt"/>
            </a:endParaRPr>
          </a:p>
        </p:txBody>
      </p:sp>
      <p:sp>
        <p:nvSpPr>
          <p:cNvPr id="33" name="object 39"/>
          <p:cNvSpPr/>
          <p:nvPr/>
        </p:nvSpPr>
        <p:spPr>
          <a:xfrm>
            <a:off x="3314700" y="1600200"/>
            <a:ext cx="2516400" cy="914400"/>
          </a:xfrm>
          <a:prstGeom prst="wedgeRectCallout">
            <a:avLst>
              <a:gd name="adj1" fmla="val 21125"/>
              <a:gd name="adj2" fmla="val 91311"/>
            </a:avLst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108000" bIns="0" rtlCol="0" anchor="ctr"/>
          <a:lstStyle/>
          <a:p>
            <a:pPr algn="r"/>
            <a:r>
              <a:rPr lang="mk-MK" sz="1600" b="1" dirty="0" smtClean="0">
                <a:solidFill>
                  <a:srgbClr val="FFFFFF"/>
                </a:solidFill>
                <a:latin typeface="+mn-lt"/>
              </a:rPr>
              <a:t>ПОДДРШКА НА КОНКУРЕНТНОСТ</a:t>
            </a:r>
            <a:endParaRPr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6" name="object 102"/>
          <p:cNvSpPr/>
          <p:nvPr/>
        </p:nvSpPr>
        <p:spPr>
          <a:xfrm>
            <a:off x="3456708" y="1752600"/>
            <a:ext cx="455968" cy="95399"/>
          </a:xfrm>
          <a:custGeom>
            <a:avLst/>
            <a:gdLst/>
            <a:ahLst/>
            <a:cxnLst/>
            <a:rect l="l" t="t" r="r" b="b"/>
            <a:pathLst>
              <a:path w="1129029" h="236220">
                <a:moveTo>
                  <a:pt x="122708" y="0"/>
                </a:moveTo>
                <a:lnTo>
                  <a:pt x="74247" y="9333"/>
                </a:lnTo>
                <a:lnTo>
                  <a:pt x="35320" y="34710"/>
                </a:lnTo>
                <a:lnTo>
                  <a:pt x="9410" y="72198"/>
                </a:lnTo>
                <a:lnTo>
                  <a:pt x="0" y="117860"/>
                </a:lnTo>
                <a:lnTo>
                  <a:pt x="9410" y="163524"/>
                </a:lnTo>
                <a:lnTo>
                  <a:pt x="35320" y="201014"/>
                </a:lnTo>
                <a:lnTo>
                  <a:pt x="74247" y="226395"/>
                </a:lnTo>
                <a:lnTo>
                  <a:pt x="122708" y="235731"/>
                </a:lnTo>
                <a:lnTo>
                  <a:pt x="164159" y="228666"/>
                </a:lnTo>
                <a:lnTo>
                  <a:pt x="193954" y="213124"/>
                </a:lnTo>
                <a:lnTo>
                  <a:pt x="211942" y="197582"/>
                </a:lnTo>
                <a:lnTo>
                  <a:pt x="216596" y="192130"/>
                </a:lnTo>
                <a:lnTo>
                  <a:pt x="122708" y="192130"/>
                </a:lnTo>
                <a:lnTo>
                  <a:pt x="93394" y="186428"/>
                </a:lnTo>
                <a:lnTo>
                  <a:pt x="69831" y="170736"/>
                </a:lnTo>
                <a:lnTo>
                  <a:pt x="54139" y="147174"/>
                </a:lnTo>
                <a:lnTo>
                  <a:pt x="48438" y="117860"/>
                </a:lnTo>
                <a:lnTo>
                  <a:pt x="54139" y="88546"/>
                </a:lnTo>
                <a:lnTo>
                  <a:pt x="69831" y="64983"/>
                </a:lnTo>
                <a:lnTo>
                  <a:pt x="93394" y="49291"/>
                </a:lnTo>
                <a:lnTo>
                  <a:pt x="122708" y="43590"/>
                </a:lnTo>
                <a:lnTo>
                  <a:pt x="215194" y="43590"/>
                </a:lnTo>
                <a:lnTo>
                  <a:pt x="197634" y="19069"/>
                </a:lnTo>
                <a:lnTo>
                  <a:pt x="181642" y="5650"/>
                </a:lnTo>
                <a:lnTo>
                  <a:pt x="159593" y="706"/>
                </a:lnTo>
                <a:lnTo>
                  <a:pt x="122708" y="0"/>
                </a:lnTo>
                <a:close/>
              </a:path>
              <a:path w="1129029" h="236220">
                <a:moveTo>
                  <a:pt x="188905" y="159838"/>
                </a:moveTo>
                <a:lnTo>
                  <a:pt x="175154" y="178506"/>
                </a:lnTo>
                <a:lnTo>
                  <a:pt x="163675" y="188093"/>
                </a:lnTo>
                <a:lnTo>
                  <a:pt x="148262" y="191625"/>
                </a:lnTo>
                <a:lnTo>
                  <a:pt x="122708" y="192130"/>
                </a:lnTo>
                <a:lnTo>
                  <a:pt x="216596" y="192130"/>
                </a:lnTo>
                <a:lnTo>
                  <a:pt x="217972" y="190517"/>
                </a:lnTo>
                <a:lnTo>
                  <a:pt x="188905" y="159838"/>
                </a:lnTo>
                <a:close/>
              </a:path>
              <a:path w="1129029" h="236220">
                <a:moveTo>
                  <a:pt x="215194" y="43590"/>
                </a:moveTo>
                <a:lnTo>
                  <a:pt x="122708" y="43590"/>
                </a:lnTo>
                <a:lnTo>
                  <a:pt x="150257" y="48635"/>
                </a:lnTo>
                <a:lnTo>
                  <a:pt x="169935" y="59736"/>
                </a:lnTo>
                <a:lnTo>
                  <a:pt x="181743" y="70836"/>
                </a:lnTo>
                <a:lnTo>
                  <a:pt x="185680" y="75882"/>
                </a:lnTo>
                <a:lnTo>
                  <a:pt x="216349" y="45202"/>
                </a:lnTo>
                <a:lnTo>
                  <a:pt x="215194" y="43590"/>
                </a:lnTo>
                <a:close/>
              </a:path>
              <a:path w="1129029" h="236220">
                <a:moveTo>
                  <a:pt x="347130" y="48438"/>
                </a:moveTo>
                <a:lnTo>
                  <a:pt x="298692" y="48438"/>
                </a:lnTo>
                <a:lnTo>
                  <a:pt x="298692" y="230883"/>
                </a:lnTo>
                <a:lnTo>
                  <a:pt x="347130" y="230883"/>
                </a:lnTo>
                <a:lnTo>
                  <a:pt x="347130" y="48438"/>
                </a:lnTo>
                <a:close/>
              </a:path>
              <a:path w="1129029" h="236220">
                <a:moveTo>
                  <a:pt x="411715" y="4848"/>
                </a:moveTo>
                <a:lnTo>
                  <a:pt x="234108" y="4848"/>
                </a:lnTo>
                <a:lnTo>
                  <a:pt x="234108" y="48438"/>
                </a:lnTo>
                <a:lnTo>
                  <a:pt x="411715" y="48438"/>
                </a:lnTo>
                <a:lnTo>
                  <a:pt x="411715" y="4848"/>
                </a:lnTo>
                <a:close/>
              </a:path>
              <a:path w="1129029" h="236220">
                <a:moveTo>
                  <a:pt x="544109" y="0"/>
                </a:moveTo>
                <a:lnTo>
                  <a:pt x="495648" y="9333"/>
                </a:lnTo>
                <a:lnTo>
                  <a:pt x="456721" y="34710"/>
                </a:lnTo>
                <a:lnTo>
                  <a:pt x="430811" y="72198"/>
                </a:lnTo>
                <a:lnTo>
                  <a:pt x="421400" y="117860"/>
                </a:lnTo>
                <a:lnTo>
                  <a:pt x="430811" y="163524"/>
                </a:lnTo>
                <a:lnTo>
                  <a:pt x="456721" y="201014"/>
                </a:lnTo>
                <a:lnTo>
                  <a:pt x="495648" y="226395"/>
                </a:lnTo>
                <a:lnTo>
                  <a:pt x="544109" y="235731"/>
                </a:lnTo>
                <a:lnTo>
                  <a:pt x="592569" y="226395"/>
                </a:lnTo>
                <a:lnTo>
                  <a:pt x="631496" y="201014"/>
                </a:lnTo>
                <a:lnTo>
                  <a:pt x="637636" y="192130"/>
                </a:lnTo>
                <a:lnTo>
                  <a:pt x="544109" y="192130"/>
                </a:lnTo>
                <a:lnTo>
                  <a:pt x="515727" y="186428"/>
                </a:lnTo>
                <a:lnTo>
                  <a:pt x="492643" y="170736"/>
                </a:lnTo>
                <a:lnTo>
                  <a:pt x="477127" y="147174"/>
                </a:lnTo>
                <a:lnTo>
                  <a:pt x="471451" y="117860"/>
                </a:lnTo>
                <a:lnTo>
                  <a:pt x="477127" y="88546"/>
                </a:lnTo>
                <a:lnTo>
                  <a:pt x="492643" y="64983"/>
                </a:lnTo>
                <a:lnTo>
                  <a:pt x="515727" y="49291"/>
                </a:lnTo>
                <a:lnTo>
                  <a:pt x="544109" y="43590"/>
                </a:lnTo>
                <a:lnTo>
                  <a:pt x="637633" y="43590"/>
                </a:lnTo>
                <a:lnTo>
                  <a:pt x="631496" y="34710"/>
                </a:lnTo>
                <a:lnTo>
                  <a:pt x="592569" y="9333"/>
                </a:lnTo>
                <a:lnTo>
                  <a:pt x="544109" y="0"/>
                </a:lnTo>
                <a:close/>
              </a:path>
              <a:path w="1129029" h="236220">
                <a:moveTo>
                  <a:pt x="637633" y="43590"/>
                </a:moveTo>
                <a:lnTo>
                  <a:pt x="544109" y="43590"/>
                </a:lnTo>
                <a:lnTo>
                  <a:pt x="572490" y="49291"/>
                </a:lnTo>
                <a:lnTo>
                  <a:pt x="595574" y="64983"/>
                </a:lnTo>
                <a:lnTo>
                  <a:pt x="611090" y="88546"/>
                </a:lnTo>
                <a:lnTo>
                  <a:pt x="616766" y="117860"/>
                </a:lnTo>
                <a:lnTo>
                  <a:pt x="611090" y="147174"/>
                </a:lnTo>
                <a:lnTo>
                  <a:pt x="595574" y="170736"/>
                </a:lnTo>
                <a:lnTo>
                  <a:pt x="572490" y="186428"/>
                </a:lnTo>
                <a:lnTo>
                  <a:pt x="544109" y="192130"/>
                </a:lnTo>
                <a:lnTo>
                  <a:pt x="637636" y="192130"/>
                </a:lnTo>
                <a:lnTo>
                  <a:pt x="657406" y="163524"/>
                </a:lnTo>
                <a:lnTo>
                  <a:pt x="666817" y="117860"/>
                </a:lnTo>
                <a:lnTo>
                  <a:pt x="657406" y="72198"/>
                </a:lnTo>
                <a:lnTo>
                  <a:pt x="637633" y="43590"/>
                </a:lnTo>
                <a:close/>
              </a:path>
              <a:path w="1129029" h="236220">
                <a:moveTo>
                  <a:pt x="676502" y="184057"/>
                </a:moveTo>
                <a:lnTo>
                  <a:pt x="676502" y="230233"/>
                </a:lnTo>
                <a:lnTo>
                  <a:pt x="684225" y="233411"/>
                </a:lnTo>
                <a:lnTo>
                  <a:pt x="689827" y="235043"/>
                </a:lnTo>
                <a:lnTo>
                  <a:pt x="696033" y="235645"/>
                </a:lnTo>
                <a:lnTo>
                  <a:pt x="705570" y="235731"/>
                </a:lnTo>
                <a:lnTo>
                  <a:pt x="735564" y="228893"/>
                </a:lnTo>
                <a:lnTo>
                  <a:pt x="759051" y="204043"/>
                </a:lnTo>
                <a:lnTo>
                  <a:pt x="764247" y="187292"/>
                </a:lnTo>
                <a:lnTo>
                  <a:pt x="684576" y="187292"/>
                </a:lnTo>
                <a:lnTo>
                  <a:pt x="676502" y="184057"/>
                </a:lnTo>
                <a:close/>
              </a:path>
              <a:path w="1129029" h="236220">
                <a:moveTo>
                  <a:pt x="894464" y="48438"/>
                </a:moveTo>
                <a:lnTo>
                  <a:pt x="846037" y="48438"/>
                </a:lnTo>
                <a:lnTo>
                  <a:pt x="846037" y="230883"/>
                </a:lnTo>
                <a:lnTo>
                  <a:pt x="894464" y="230883"/>
                </a:lnTo>
                <a:lnTo>
                  <a:pt x="894464" y="48438"/>
                </a:lnTo>
                <a:close/>
              </a:path>
              <a:path w="1129029" h="236220">
                <a:moveTo>
                  <a:pt x="894464" y="4848"/>
                </a:moveTo>
                <a:lnTo>
                  <a:pt x="731401" y="4848"/>
                </a:lnTo>
                <a:lnTo>
                  <a:pt x="731401" y="74594"/>
                </a:lnTo>
                <a:lnTo>
                  <a:pt x="728525" y="132936"/>
                </a:lnTo>
                <a:lnTo>
                  <a:pt x="720502" y="167150"/>
                </a:lnTo>
                <a:lnTo>
                  <a:pt x="708241" y="183261"/>
                </a:lnTo>
                <a:lnTo>
                  <a:pt x="692649" y="187292"/>
                </a:lnTo>
                <a:lnTo>
                  <a:pt x="764247" y="187292"/>
                </a:lnTo>
                <a:lnTo>
                  <a:pt x="774365" y="154671"/>
                </a:lnTo>
                <a:lnTo>
                  <a:pt x="779818" y="74594"/>
                </a:lnTo>
                <a:lnTo>
                  <a:pt x="779840" y="48438"/>
                </a:lnTo>
                <a:lnTo>
                  <a:pt x="894464" y="48438"/>
                </a:lnTo>
                <a:lnTo>
                  <a:pt x="894464" y="4848"/>
                </a:lnTo>
                <a:close/>
              </a:path>
              <a:path w="1129029" h="236220">
                <a:moveTo>
                  <a:pt x="1109212" y="4848"/>
                </a:moveTo>
                <a:lnTo>
                  <a:pt x="952599" y="4848"/>
                </a:lnTo>
                <a:lnTo>
                  <a:pt x="952599" y="230883"/>
                </a:lnTo>
                <a:lnTo>
                  <a:pt x="1051077" y="230883"/>
                </a:lnTo>
                <a:lnTo>
                  <a:pt x="1082262" y="225231"/>
                </a:lnTo>
                <a:lnTo>
                  <a:pt x="1106785" y="209892"/>
                </a:lnTo>
                <a:lnTo>
                  <a:pt x="1122827" y="187292"/>
                </a:lnTo>
                <a:lnTo>
                  <a:pt x="1001027" y="187292"/>
                </a:lnTo>
                <a:lnTo>
                  <a:pt x="1001027" y="132393"/>
                </a:lnTo>
                <a:lnTo>
                  <a:pt x="1122830" y="132393"/>
                </a:lnTo>
                <a:lnTo>
                  <a:pt x="1106785" y="109792"/>
                </a:lnTo>
                <a:lnTo>
                  <a:pt x="1082262" y="94454"/>
                </a:lnTo>
                <a:lnTo>
                  <a:pt x="1051077" y="88803"/>
                </a:lnTo>
                <a:lnTo>
                  <a:pt x="1001027" y="88803"/>
                </a:lnTo>
                <a:lnTo>
                  <a:pt x="1001027" y="48438"/>
                </a:lnTo>
                <a:lnTo>
                  <a:pt x="1109212" y="48438"/>
                </a:lnTo>
                <a:lnTo>
                  <a:pt x="1109212" y="4848"/>
                </a:lnTo>
                <a:close/>
              </a:path>
              <a:path w="1129029" h="236220">
                <a:moveTo>
                  <a:pt x="1122830" y="132393"/>
                </a:moveTo>
                <a:lnTo>
                  <a:pt x="1049465" y="132393"/>
                </a:lnTo>
                <a:lnTo>
                  <a:pt x="1061751" y="134639"/>
                </a:lnTo>
                <a:lnTo>
                  <a:pt x="1071464" y="140669"/>
                </a:lnTo>
                <a:lnTo>
                  <a:pt x="1077848" y="149422"/>
                </a:lnTo>
                <a:lnTo>
                  <a:pt x="1080145" y="159838"/>
                </a:lnTo>
                <a:lnTo>
                  <a:pt x="1077848" y="170259"/>
                </a:lnTo>
                <a:lnTo>
                  <a:pt x="1071464" y="179015"/>
                </a:lnTo>
                <a:lnTo>
                  <a:pt x="1061751" y="185046"/>
                </a:lnTo>
                <a:lnTo>
                  <a:pt x="1049465" y="187292"/>
                </a:lnTo>
                <a:lnTo>
                  <a:pt x="1122831" y="187287"/>
                </a:lnTo>
                <a:lnTo>
                  <a:pt x="1128583" y="159838"/>
                </a:lnTo>
                <a:lnTo>
                  <a:pt x="1122830" y="1323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+mn-lt"/>
            </a:endParaRPr>
          </a:p>
        </p:txBody>
      </p:sp>
      <p:sp>
        <p:nvSpPr>
          <p:cNvPr id="38" name="object 103"/>
          <p:cNvSpPr/>
          <p:nvPr/>
        </p:nvSpPr>
        <p:spPr>
          <a:xfrm>
            <a:off x="3540692" y="1951800"/>
            <a:ext cx="288000" cy="410400"/>
          </a:xfrm>
          <a:custGeom>
            <a:avLst/>
            <a:gdLst/>
            <a:ahLst/>
            <a:cxnLst/>
            <a:rect l="l" t="t" r="r" b="b"/>
            <a:pathLst>
              <a:path w="712470" h="1039495">
                <a:moveTo>
                  <a:pt x="687815" y="203522"/>
                </a:moveTo>
                <a:lnTo>
                  <a:pt x="341633" y="203522"/>
                </a:lnTo>
                <a:lnTo>
                  <a:pt x="393040" y="209454"/>
                </a:lnTo>
                <a:lnTo>
                  <a:pt x="433630" y="226552"/>
                </a:lnTo>
                <a:lnTo>
                  <a:pt x="463054" y="253768"/>
                </a:lnTo>
                <a:lnTo>
                  <a:pt x="480964" y="290056"/>
                </a:lnTo>
                <a:lnTo>
                  <a:pt x="487011" y="334366"/>
                </a:lnTo>
                <a:lnTo>
                  <a:pt x="484329" y="362538"/>
                </a:lnTo>
                <a:lnTo>
                  <a:pt x="464315" y="412604"/>
                </a:lnTo>
                <a:lnTo>
                  <a:pt x="427971" y="456620"/>
                </a:lnTo>
                <a:lnTo>
                  <a:pt x="379137" y="497366"/>
                </a:lnTo>
                <a:lnTo>
                  <a:pt x="290877" y="558441"/>
                </a:lnTo>
                <a:lnTo>
                  <a:pt x="259376" y="580178"/>
                </a:lnTo>
                <a:lnTo>
                  <a:pt x="227634" y="603185"/>
                </a:lnTo>
                <a:lnTo>
                  <a:pt x="196133" y="627807"/>
                </a:lnTo>
                <a:lnTo>
                  <a:pt x="165352" y="654394"/>
                </a:lnTo>
                <a:lnTo>
                  <a:pt x="135772" y="683294"/>
                </a:lnTo>
                <a:lnTo>
                  <a:pt x="107873" y="714853"/>
                </a:lnTo>
                <a:lnTo>
                  <a:pt x="82135" y="749419"/>
                </a:lnTo>
                <a:lnTo>
                  <a:pt x="59040" y="787340"/>
                </a:lnTo>
                <a:lnTo>
                  <a:pt x="39066" y="828965"/>
                </a:lnTo>
                <a:lnTo>
                  <a:pt x="22695" y="874640"/>
                </a:lnTo>
                <a:lnTo>
                  <a:pt x="10407" y="924713"/>
                </a:lnTo>
                <a:lnTo>
                  <a:pt x="2681" y="979532"/>
                </a:lnTo>
                <a:lnTo>
                  <a:pt x="0" y="1039444"/>
                </a:lnTo>
                <a:lnTo>
                  <a:pt x="712344" y="1039444"/>
                </a:lnTo>
                <a:lnTo>
                  <a:pt x="712344" y="835922"/>
                </a:lnTo>
                <a:lnTo>
                  <a:pt x="276211" y="835922"/>
                </a:lnTo>
                <a:lnTo>
                  <a:pt x="300275" y="803295"/>
                </a:lnTo>
                <a:lnTo>
                  <a:pt x="328342" y="773213"/>
                </a:lnTo>
                <a:lnTo>
                  <a:pt x="359646" y="745154"/>
                </a:lnTo>
                <a:lnTo>
                  <a:pt x="393421" y="718596"/>
                </a:lnTo>
                <a:lnTo>
                  <a:pt x="428899" y="693018"/>
                </a:lnTo>
                <a:lnTo>
                  <a:pt x="501901" y="642714"/>
                </a:lnTo>
                <a:lnTo>
                  <a:pt x="537890" y="616944"/>
                </a:lnTo>
                <a:lnTo>
                  <a:pt x="572517" y="590067"/>
                </a:lnTo>
                <a:lnTo>
                  <a:pt x="605014" y="561561"/>
                </a:lnTo>
                <a:lnTo>
                  <a:pt x="634615" y="530904"/>
                </a:lnTo>
                <a:lnTo>
                  <a:pt x="660553" y="497575"/>
                </a:lnTo>
                <a:lnTo>
                  <a:pt x="682062" y="461052"/>
                </a:lnTo>
                <a:lnTo>
                  <a:pt x="698374" y="420812"/>
                </a:lnTo>
                <a:lnTo>
                  <a:pt x="708724" y="376336"/>
                </a:lnTo>
                <a:lnTo>
                  <a:pt x="712344" y="327099"/>
                </a:lnTo>
                <a:lnTo>
                  <a:pt x="709362" y="282489"/>
                </a:lnTo>
                <a:lnTo>
                  <a:pt x="700600" y="239772"/>
                </a:lnTo>
                <a:lnTo>
                  <a:pt x="687815" y="203522"/>
                </a:lnTo>
                <a:close/>
              </a:path>
              <a:path w="712470" h="1039495">
                <a:moveTo>
                  <a:pt x="356167" y="0"/>
                </a:moveTo>
                <a:lnTo>
                  <a:pt x="180923" y="37479"/>
                </a:lnTo>
                <a:lnTo>
                  <a:pt x="71779" y="119933"/>
                </a:lnTo>
                <a:lnTo>
                  <a:pt x="15786" y="202387"/>
                </a:lnTo>
                <a:lnTo>
                  <a:pt x="0" y="239867"/>
                </a:lnTo>
                <a:lnTo>
                  <a:pt x="181722" y="327099"/>
                </a:lnTo>
                <a:lnTo>
                  <a:pt x="204664" y="255656"/>
                </a:lnTo>
                <a:lnTo>
                  <a:pt x="228969" y="218969"/>
                </a:lnTo>
                <a:lnTo>
                  <a:pt x="269628" y="205453"/>
                </a:lnTo>
                <a:lnTo>
                  <a:pt x="341633" y="203522"/>
                </a:lnTo>
                <a:lnTo>
                  <a:pt x="687815" y="203522"/>
                </a:lnTo>
                <a:lnTo>
                  <a:pt x="686335" y="199326"/>
                </a:lnTo>
                <a:lnTo>
                  <a:pt x="666846" y="161530"/>
                </a:lnTo>
                <a:lnTo>
                  <a:pt x="642411" y="126763"/>
                </a:lnTo>
                <a:lnTo>
                  <a:pt x="613305" y="95404"/>
                </a:lnTo>
                <a:lnTo>
                  <a:pt x="579809" y="67830"/>
                </a:lnTo>
                <a:lnTo>
                  <a:pt x="542198" y="44420"/>
                </a:lnTo>
                <a:lnTo>
                  <a:pt x="500751" y="25554"/>
                </a:lnTo>
                <a:lnTo>
                  <a:pt x="455745" y="11610"/>
                </a:lnTo>
                <a:lnTo>
                  <a:pt x="407457" y="2965"/>
                </a:lnTo>
                <a:lnTo>
                  <a:pt x="3561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170400" y="1600200"/>
            <a:ext cx="2516400" cy="914400"/>
          </a:xfrm>
          <a:prstGeom prst="wedgeRectCallout">
            <a:avLst>
              <a:gd name="adj1" fmla="val 21125"/>
              <a:gd name="adj2" fmla="val 91311"/>
            </a:avLst>
          </a:prstGeom>
          <a:solidFill>
            <a:srgbClr val="DAA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108000" bIns="0" rtlCol="0" anchor="ctr"/>
          <a:lstStyle/>
          <a:p>
            <a:pPr algn="r"/>
            <a:r>
              <a:rPr lang="mk-MK" sz="1600" b="1" dirty="0" smtClean="0">
                <a:solidFill>
                  <a:srgbClr val="FFFFFF"/>
                </a:solidFill>
                <a:latin typeface="+mn-lt"/>
              </a:rPr>
              <a:t>ПОДДРШКА НА ИНОВАТИВНОСТ</a:t>
            </a:r>
            <a:endParaRPr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0" name="object 102"/>
          <p:cNvSpPr/>
          <p:nvPr/>
        </p:nvSpPr>
        <p:spPr>
          <a:xfrm>
            <a:off x="6333836" y="1752600"/>
            <a:ext cx="455968" cy="95399"/>
          </a:xfrm>
          <a:custGeom>
            <a:avLst/>
            <a:gdLst/>
            <a:ahLst/>
            <a:cxnLst/>
            <a:rect l="l" t="t" r="r" b="b"/>
            <a:pathLst>
              <a:path w="1129029" h="236220">
                <a:moveTo>
                  <a:pt x="122708" y="0"/>
                </a:moveTo>
                <a:lnTo>
                  <a:pt x="74247" y="9333"/>
                </a:lnTo>
                <a:lnTo>
                  <a:pt x="35320" y="34710"/>
                </a:lnTo>
                <a:lnTo>
                  <a:pt x="9410" y="72198"/>
                </a:lnTo>
                <a:lnTo>
                  <a:pt x="0" y="117860"/>
                </a:lnTo>
                <a:lnTo>
                  <a:pt x="9410" y="163524"/>
                </a:lnTo>
                <a:lnTo>
                  <a:pt x="35320" y="201014"/>
                </a:lnTo>
                <a:lnTo>
                  <a:pt x="74247" y="226395"/>
                </a:lnTo>
                <a:lnTo>
                  <a:pt x="122708" y="235731"/>
                </a:lnTo>
                <a:lnTo>
                  <a:pt x="164159" y="228666"/>
                </a:lnTo>
                <a:lnTo>
                  <a:pt x="193954" y="213124"/>
                </a:lnTo>
                <a:lnTo>
                  <a:pt x="211942" y="197582"/>
                </a:lnTo>
                <a:lnTo>
                  <a:pt x="216596" y="192130"/>
                </a:lnTo>
                <a:lnTo>
                  <a:pt x="122708" y="192130"/>
                </a:lnTo>
                <a:lnTo>
                  <a:pt x="93394" y="186428"/>
                </a:lnTo>
                <a:lnTo>
                  <a:pt x="69831" y="170736"/>
                </a:lnTo>
                <a:lnTo>
                  <a:pt x="54139" y="147174"/>
                </a:lnTo>
                <a:lnTo>
                  <a:pt x="48438" y="117860"/>
                </a:lnTo>
                <a:lnTo>
                  <a:pt x="54139" y="88546"/>
                </a:lnTo>
                <a:lnTo>
                  <a:pt x="69831" y="64983"/>
                </a:lnTo>
                <a:lnTo>
                  <a:pt x="93394" y="49291"/>
                </a:lnTo>
                <a:lnTo>
                  <a:pt x="122708" y="43590"/>
                </a:lnTo>
                <a:lnTo>
                  <a:pt x="215194" y="43590"/>
                </a:lnTo>
                <a:lnTo>
                  <a:pt x="197634" y="19069"/>
                </a:lnTo>
                <a:lnTo>
                  <a:pt x="181642" y="5650"/>
                </a:lnTo>
                <a:lnTo>
                  <a:pt x="159593" y="706"/>
                </a:lnTo>
                <a:lnTo>
                  <a:pt x="122708" y="0"/>
                </a:lnTo>
                <a:close/>
              </a:path>
              <a:path w="1129029" h="236220">
                <a:moveTo>
                  <a:pt x="188905" y="159838"/>
                </a:moveTo>
                <a:lnTo>
                  <a:pt x="175154" y="178506"/>
                </a:lnTo>
                <a:lnTo>
                  <a:pt x="163675" y="188093"/>
                </a:lnTo>
                <a:lnTo>
                  <a:pt x="148262" y="191625"/>
                </a:lnTo>
                <a:lnTo>
                  <a:pt x="122708" y="192130"/>
                </a:lnTo>
                <a:lnTo>
                  <a:pt x="216596" y="192130"/>
                </a:lnTo>
                <a:lnTo>
                  <a:pt x="217972" y="190517"/>
                </a:lnTo>
                <a:lnTo>
                  <a:pt x="188905" y="159838"/>
                </a:lnTo>
                <a:close/>
              </a:path>
              <a:path w="1129029" h="236220">
                <a:moveTo>
                  <a:pt x="215194" y="43590"/>
                </a:moveTo>
                <a:lnTo>
                  <a:pt x="122708" y="43590"/>
                </a:lnTo>
                <a:lnTo>
                  <a:pt x="150257" y="48635"/>
                </a:lnTo>
                <a:lnTo>
                  <a:pt x="169935" y="59736"/>
                </a:lnTo>
                <a:lnTo>
                  <a:pt x="181743" y="70836"/>
                </a:lnTo>
                <a:lnTo>
                  <a:pt x="185680" y="75882"/>
                </a:lnTo>
                <a:lnTo>
                  <a:pt x="216349" y="45202"/>
                </a:lnTo>
                <a:lnTo>
                  <a:pt x="215194" y="43590"/>
                </a:lnTo>
                <a:close/>
              </a:path>
              <a:path w="1129029" h="236220">
                <a:moveTo>
                  <a:pt x="347130" y="48438"/>
                </a:moveTo>
                <a:lnTo>
                  <a:pt x="298692" y="48438"/>
                </a:lnTo>
                <a:lnTo>
                  <a:pt x="298692" y="230883"/>
                </a:lnTo>
                <a:lnTo>
                  <a:pt x="347130" y="230883"/>
                </a:lnTo>
                <a:lnTo>
                  <a:pt x="347130" y="48438"/>
                </a:lnTo>
                <a:close/>
              </a:path>
              <a:path w="1129029" h="236220">
                <a:moveTo>
                  <a:pt x="411715" y="4848"/>
                </a:moveTo>
                <a:lnTo>
                  <a:pt x="234108" y="4848"/>
                </a:lnTo>
                <a:lnTo>
                  <a:pt x="234108" y="48438"/>
                </a:lnTo>
                <a:lnTo>
                  <a:pt x="411715" y="48438"/>
                </a:lnTo>
                <a:lnTo>
                  <a:pt x="411715" y="4848"/>
                </a:lnTo>
                <a:close/>
              </a:path>
              <a:path w="1129029" h="236220">
                <a:moveTo>
                  <a:pt x="544109" y="0"/>
                </a:moveTo>
                <a:lnTo>
                  <a:pt x="495648" y="9333"/>
                </a:lnTo>
                <a:lnTo>
                  <a:pt x="456721" y="34710"/>
                </a:lnTo>
                <a:lnTo>
                  <a:pt x="430811" y="72198"/>
                </a:lnTo>
                <a:lnTo>
                  <a:pt x="421400" y="117860"/>
                </a:lnTo>
                <a:lnTo>
                  <a:pt x="430811" y="163524"/>
                </a:lnTo>
                <a:lnTo>
                  <a:pt x="456721" y="201014"/>
                </a:lnTo>
                <a:lnTo>
                  <a:pt x="495648" y="226395"/>
                </a:lnTo>
                <a:lnTo>
                  <a:pt x="544109" y="235731"/>
                </a:lnTo>
                <a:lnTo>
                  <a:pt x="592569" y="226395"/>
                </a:lnTo>
                <a:lnTo>
                  <a:pt x="631496" y="201014"/>
                </a:lnTo>
                <a:lnTo>
                  <a:pt x="637636" y="192130"/>
                </a:lnTo>
                <a:lnTo>
                  <a:pt x="544109" y="192130"/>
                </a:lnTo>
                <a:lnTo>
                  <a:pt x="515727" y="186428"/>
                </a:lnTo>
                <a:lnTo>
                  <a:pt x="492643" y="170736"/>
                </a:lnTo>
                <a:lnTo>
                  <a:pt x="477127" y="147174"/>
                </a:lnTo>
                <a:lnTo>
                  <a:pt x="471451" y="117860"/>
                </a:lnTo>
                <a:lnTo>
                  <a:pt x="477127" y="88546"/>
                </a:lnTo>
                <a:lnTo>
                  <a:pt x="492643" y="64983"/>
                </a:lnTo>
                <a:lnTo>
                  <a:pt x="515727" y="49291"/>
                </a:lnTo>
                <a:lnTo>
                  <a:pt x="544109" y="43590"/>
                </a:lnTo>
                <a:lnTo>
                  <a:pt x="637633" y="43590"/>
                </a:lnTo>
                <a:lnTo>
                  <a:pt x="631496" y="34710"/>
                </a:lnTo>
                <a:lnTo>
                  <a:pt x="592569" y="9333"/>
                </a:lnTo>
                <a:lnTo>
                  <a:pt x="544109" y="0"/>
                </a:lnTo>
                <a:close/>
              </a:path>
              <a:path w="1129029" h="236220">
                <a:moveTo>
                  <a:pt x="637633" y="43590"/>
                </a:moveTo>
                <a:lnTo>
                  <a:pt x="544109" y="43590"/>
                </a:lnTo>
                <a:lnTo>
                  <a:pt x="572490" y="49291"/>
                </a:lnTo>
                <a:lnTo>
                  <a:pt x="595574" y="64983"/>
                </a:lnTo>
                <a:lnTo>
                  <a:pt x="611090" y="88546"/>
                </a:lnTo>
                <a:lnTo>
                  <a:pt x="616766" y="117860"/>
                </a:lnTo>
                <a:lnTo>
                  <a:pt x="611090" y="147174"/>
                </a:lnTo>
                <a:lnTo>
                  <a:pt x="595574" y="170736"/>
                </a:lnTo>
                <a:lnTo>
                  <a:pt x="572490" y="186428"/>
                </a:lnTo>
                <a:lnTo>
                  <a:pt x="544109" y="192130"/>
                </a:lnTo>
                <a:lnTo>
                  <a:pt x="637636" y="192130"/>
                </a:lnTo>
                <a:lnTo>
                  <a:pt x="657406" y="163524"/>
                </a:lnTo>
                <a:lnTo>
                  <a:pt x="666817" y="117860"/>
                </a:lnTo>
                <a:lnTo>
                  <a:pt x="657406" y="72198"/>
                </a:lnTo>
                <a:lnTo>
                  <a:pt x="637633" y="43590"/>
                </a:lnTo>
                <a:close/>
              </a:path>
              <a:path w="1129029" h="236220">
                <a:moveTo>
                  <a:pt x="676502" y="184057"/>
                </a:moveTo>
                <a:lnTo>
                  <a:pt x="676502" y="230233"/>
                </a:lnTo>
                <a:lnTo>
                  <a:pt x="684225" y="233411"/>
                </a:lnTo>
                <a:lnTo>
                  <a:pt x="689827" y="235043"/>
                </a:lnTo>
                <a:lnTo>
                  <a:pt x="696033" y="235645"/>
                </a:lnTo>
                <a:lnTo>
                  <a:pt x="705570" y="235731"/>
                </a:lnTo>
                <a:lnTo>
                  <a:pt x="735564" y="228893"/>
                </a:lnTo>
                <a:lnTo>
                  <a:pt x="759051" y="204043"/>
                </a:lnTo>
                <a:lnTo>
                  <a:pt x="764247" y="187292"/>
                </a:lnTo>
                <a:lnTo>
                  <a:pt x="684576" y="187292"/>
                </a:lnTo>
                <a:lnTo>
                  <a:pt x="676502" y="184057"/>
                </a:lnTo>
                <a:close/>
              </a:path>
              <a:path w="1129029" h="236220">
                <a:moveTo>
                  <a:pt x="894464" y="48438"/>
                </a:moveTo>
                <a:lnTo>
                  <a:pt x="846037" y="48438"/>
                </a:lnTo>
                <a:lnTo>
                  <a:pt x="846037" y="230883"/>
                </a:lnTo>
                <a:lnTo>
                  <a:pt x="894464" y="230883"/>
                </a:lnTo>
                <a:lnTo>
                  <a:pt x="894464" y="48438"/>
                </a:lnTo>
                <a:close/>
              </a:path>
              <a:path w="1129029" h="236220">
                <a:moveTo>
                  <a:pt x="894464" y="4848"/>
                </a:moveTo>
                <a:lnTo>
                  <a:pt x="731401" y="4848"/>
                </a:lnTo>
                <a:lnTo>
                  <a:pt x="731401" y="74594"/>
                </a:lnTo>
                <a:lnTo>
                  <a:pt x="728525" y="132936"/>
                </a:lnTo>
                <a:lnTo>
                  <a:pt x="720502" y="167150"/>
                </a:lnTo>
                <a:lnTo>
                  <a:pt x="708241" y="183261"/>
                </a:lnTo>
                <a:lnTo>
                  <a:pt x="692649" y="187292"/>
                </a:lnTo>
                <a:lnTo>
                  <a:pt x="764247" y="187292"/>
                </a:lnTo>
                <a:lnTo>
                  <a:pt x="774365" y="154671"/>
                </a:lnTo>
                <a:lnTo>
                  <a:pt x="779818" y="74594"/>
                </a:lnTo>
                <a:lnTo>
                  <a:pt x="779840" y="48438"/>
                </a:lnTo>
                <a:lnTo>
                  <a:pt x="894464" y="48438"/>
                </a:lnTo>
                <a:lnTo>
                  <a:pt x="894464" y="4848"/>
                </a:lnTo>
                <a:close/>
              </a:path>
              <a:path w="1129029" h="236220">
                <a:moveTo>
                  <a:pt x="1109212" y="4848"/>
                </a:moveTo>
                <a:lnTo>
                  <a:pt x="952599" y="4848"/>
                </a:lnTo>
                <a:lnTo>
                  <a:pt x="952599" y="230883"/>
                </a:lnTo>
                <a:lnTo>
                  <a:pt x="1051077" y="230883"/>
                </a:lnTo>
                <a:lnTo>
                  <a:pt x="1082262" y="225231"/>
                </a:lnTo>
                <a:lnTo>
                  <a:pt x="1106785" y="209892"/>
                </a:lnTo>
                <a:lnTo>
                  <a:pt x="1122827" y="187292"/>
                </a:lnTo>
                <a:lnTo>
                  <a:pt x="1001027" y="187292"/>
                </a:lnTo>
                <a:lnTo>
                  <a:pt x="1001027" y="132393"/>
                </a:lnTo>
                <a:lnTo>
                  <a:pt x="1122830" y="132393"/>
                </a:lnTo>
                <a:lnTo>
                  <a:pt x="1106785" y="109792"/>
                </a:lnTo>
                <a:lnTo>
                  <a:pt x="1082262" y="94454"/>
                </a:lnTo>
                <a:lnTo>
                  <a:pt x="1051077" y="88803"/>
                </a:lnTo>
                <a:lnTo>
                  <a:pt x="1001027" y="88803"/>
                </a:lnTo>
                <a:lnTo>
                  <a:pt x="1001027" y="48438"/>
                </a:lnTo>
                <a:lnTo>
                  <a:pt x="1109212" y="48438"/>
                </a:lnTo>
                <a:lnTo>
                  <a:pt x="1109212" y="4848"/>
                </a:lnTo>
                <a:close/>
              </a:path>
              <a:path w="1129029" h="236220">
                <a:moveTo>
                  <a:pt x="1122830" y="132393"/>
                </a:moveTo>
                <a:lnTo>
                  <a:pt x="1049465" y="132393"/>
                </a:lnTo>
                <a:lnTo>
                  <a:pt x="1061751" y="134639"/>
                </a:lnTo>
                <a:lnTo>
                  <a:pt x="1071464" y="140669"/>
                </a:lnTo>
                <a:lnTo>
                  <a:pt x="1077848" y="149422"/>
                </a:lnTo>
                <a:lnTo>
                  <a:pt x="1080145" y="159838"/>
                </a:lnTo>
                <a:lnTo>
                  <a:pt x="1077848" y="170259"/>
                </a:lnTo>
                <a:lnTo>
                  <a:pt x="1071464" y="179015"/>
                </a:lnTo>
                <a:lnTo>
                  <a:pt x="1061751" y="185046"/>
                </a:lnTo>
                <a:lnTo>
                  <a:pt x="1049465" y="187292"/>
                </a:lnTo>
                <a:lnTo>
                  <a:pt x="1122831" y="187287"/>
                </a:lnTo>
                <a:lnTo>
                  <a:pt x="1128583" y="159838"/>
                </a:lnTo>
                <a:lnTo>
                  <a:pt x="1122830" y="1323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+mn-lt"/>
            </a:endParaRPr>
          </a:p>
        </p:txBody>
      </p:sp>
      <p:sp>
        <p:nvSpPr>
          <p:cNvPr id="43" name="object 105"/>
          <p:cNvSpPr/>
          <p:nvPr/>
        </p:nvSpPr>
        <p:spPr>
          <a:xfrm>
            <a:off x="6418800" y="1951200"/>
            <a:ext cx="288000" cy="410400"/>
          </a:xfrm>
          <a:custGeom>
            <a:avLst/>
            <a:gdLst/>
            <a:ahLst/>
            <a:cxnLst/>
            <a:rect l="l" t="t" r="r" b="b"/>
            <a:pathLst>
              <a:path w="763269" h="1061720">
                <a:moveTo>
                  <a:pt x="130844" y="763233"/>
                </a:moveTo>
                <a:lnTo>
                  <a:pt x="0" y="901344"/>
                </a:lnTo>
                <a:lnTo>
                  <a:pt x="75531" y="993793"/>
                </a:lnTo>
                <a:lnTo>
                  <a:pt x="140839" y="1041266"/>
                </a:lnTo>
                <a:lnTo>
                  <a:pt x="232041" y="1058757"/>
                </a:lnTo>
                <a:lnTo>
                  <a:pt x="385255" y="1061255"/>
                </a:lnTo>
                <a:lnTo>
                  <a:pt x="442166" y="1058302"/>
                </a:lnTo>
                <a:lnTo>
                  <a:pt x="495028" y="1049746"/>
                </a:lnTo>
                <a:lnTo>
                  <a:pt x="543670" y="1036041"/>
                </a:lnTo>
                <a:lnTo>
                  <a:pt x="587921" y="1017642"/>
                </a:lnTo>
                <a:lnTo>
                  <a:pt x="627608" y="995003"/>
                </a:lnTo>
                <a:lnTo>
                  <a:pt x="662560" y="968577"/>
                </a:lnTo>
                <a:lnTo>
                  <a:pt x="692606" y="938821"/>
                </a:lnTo>
                <a:lnTo>
                  <a:pt x="717574" y="906187"/>
                </a:lnTo>
                <a:lnTo>
                  <a:pt x="736653" y="872266"/>
                </a:lnTo>
                <a:lnTo>
                  <a:pt x="363444" y="872266"/>
                </a:lnTo>
                <a:lnTo>
                  <a:pt x="264545" y="855230"/>
                </a:lnTo>
                <a:lnTo>
                  <a:pt x="191539" y="817749"/>
                </a:lnTo>
                <a:lnTo>
                  <a:pt x="146336" y="780269"/>
                </a:lnTo>
                <a:lnTo>
                  <a:pt x="130844" y="763233"/>
                </a:lnTo>
                <a:close/>
              </a:path>
              <a:path w="763269" h="1061720">
                <a:moveTo>
                  <a:pt x="708864" y="188999"/>
                </a:moveTo>
                <a:lnTo>
                  <a:pt x="363444" y="188999"/>
                </a:lnTo>
                <a:lnTo>
                  <a:pt x="421821" y="197971"/>
                </a:lnTo>
                <a:lnTo>
                  <a:pt x="465208" y="222616"/>
                </a:lnTo>
                <a:lnTo>
                  <a:pt x="492241" y="259527"/>
                </a:lnTo>
                <a:lnTo>
                  <a:pt x="501555" y="305299"/>
                </a:lnTo>
                <a:lnTo>
                  <a:pt x="495565" y="346063"/>
                </a:lnTo>
                <a:lnTo>
                  <a:pt x="478060" y="380196"/>
                </a:lnTo>
                <a:lnTo>
                  <a:pt x="449739" y="406305"/>
                </a:lnTo>
                <a:lnTo>
                  <a:pt x="411301" y="422993"/>
                </a:lnTo>
                <a:lnTo>
                  <a:pt x="363444" y="428866"/>
                </a:lnTo>
                <a:lnTo>
                  <a:pt x="261677" y="428866"/>
                </a:lnTo>
                <a:lnTo>
                  <a:pt x="261677" y="610588"/>
                </a:lnTo>
                <a:lnTo>
                  <a:pt x="370711" y="610588"/>
                </a:lnTo>
                <a:lnTo>
                  <a:pt x="429967" y="617218"/>
                </a:lnTo>
                <a:lnTo>
                  <a:pt x="476664" y="635710"/>
                </a:lnTo>
                <a:lnTo>
                  <a:pt x="510451" y="663971"/>
                </a:lnTo>
                <a:lnTo>
                  <a:pt x="530979" y="699907"/>
                </a:lnTo>
                <a:lnTo>
                  <a:pt x="537899" y="741422"/>
                </a:lnTo>
                <a:lnTo>
                  <a:pt x="530921" y="782942"/>
                </a:lnTo>
                <a:lnTo>
                  <a:pt x="509985" y="818881"/>
                </a:lnTo>
                <a:lnTo>
                  <a:pt x="475094" y="847143"/>
                </a:lnTo>
                <a:lnTo>
                  <a:pt x="426247" y="865636"/>
                </a:lnTo>
                <a:lnTo>
                  <a:pt x="363444" y="872266"/>
                </a:lnTo>
                <a:lnTo>
                  <a:pt x="736653" y="872266"/>
                </a:lnTo>
                <a:lnTo>
                  <a:pt x="737292" y="871130"/>
                </a:lnTo>
                <a:lnTo>
                  <a:pt x="751589" y="834105"/>
                </a:lnTo>
                <a:lnTo>
                  <a:pt x="760293" y="795565"/>
                </a:lnTo>
                <a:lnTo>
                  <a:pt x="763233" y="755966"/>
                </a:lnTo>
                <a:lnTo>
                  <a:pt x="734839" y="633419"/>
                </a:lnTo>
                <a:lnTo>
                  <a:pt x="672372" y="555165"/>
                </a:lnTo>
                <a:lnTo>
                  <a:pt x="609905" y="513708"/>
                </a:lnTo>
                <a:lnTo>
                  <a:pt x="581511" y="501555"/>
                </a:lnTo>
                <a:lnTo>
                  <a:pt x="665557" y="465435"/>
                </a:lnTo>
                <a:lnTo>
                  <a:pt x="708716" y="430680"/>
                </a:lnTo>
                <a:lnTo>
                  <a:pt x="724617" y="376846"/>
                </a:lnTo>
                <a:lnTo>
                  <a:pt x="726888" y="283488"/>
                </a:lnTo>
                <a:lnTo>
                  <a:pt x="723683" y="241824"/>
                </a:lnTo>
                <a:lnTo>
                  <a:pt x="714218" y="201982"/>
                </a:lnTo>
                <a:lnTo>
                  <a:pt x="708864" y="188999"/>
                </a:lnTo>
                <a:close/>
              </a:path>
              <a:path w="763269" h="1061720">
                <a:moveTo>
                  <a:pt x="385255" y="0"/>
                </a:moveTo>
                <a:lnTo>
                  <a:pt x="229539" y="23852"/>
                </a:lnTo>
                <a:lnTo>
                  <a:pt x="120845" y="76327"/>
                </a:lnTo>
                <a:lnTo>
                  <a:pt x="57128" y="128802"/>
                </a:lnTo>
                <a:lnTo>
                  <a:pt x="36344" y="152655"/>
                </a:lnTo>
                <a:lnTo>
                  <a:pt x="167188" y="283488"/>
                </a:lnTo>
                <a:lnTo>
                  <a:pt x="211142" y="228862"/>
                </a:lnTo>
                <a:lnTo>
                  <a:pt x="246237" y="200810"/>
                </a:lnTo>
                <a:lnTo>
                  <a:pt x="290871" y="190475"/>
                </a:lnTo>
                <a:lnTo>
                  <a:pt x="363444" y="188999"/>
                </a:lnTo>
                <a:lnTo>
                  <a:pt x="708864" y="188999"/>
                </a:lnTo>
                <a:lnTo>
                  <a:pt x="698724" y="164414"/>
                </a:lnTo>
                <a:lnTo>
                  <a:pt x="677431" y="129572"/>
                </a:lnTo>
                <a:lnTo>
                  <a:pt x="650567" y="97909"/>
                </a:lnTo>
                <a:lnTo>
                  <a:pt x="618362" y="69876"/>
                </a:lnTo>
                <a:lnTo>
                  <a:pt x="581046" y="45927"/>
                </a:lnTo>
                <a:lnTo>
                  <a:pt x="538847" y="26512"/>
                </a:lnTo>
                <a:lnTo>
                  <a:pt x="491996" y="12084"/>
                </a:lnTo>
                <a:lnTo>
                  <a:pt x="440722" y="3096"/>
                </a:lnTo>
                <a:lnTo>
                  <a:pt x="385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01784" y="3124200"/>
            <a:ext cx="2533072" cy="3254737"/>
            <a:chOff x="401784" y="3124200"/>
            <a:chExt cx="2533072" cy="3254737"/>
          </a:xfrm>
        </p:grpSpPr>
        <p:sp>
          <p:nvSpPr>
            <p:cNvPr id="30" name="TextBox 29"/>
            <p:cNvSpPr txBox="1"/>
            <p:nvPr/>
          </p:nvSpPr>
          <p:spPr>
            <a:xfrm>
              <a:off x="725056" y="3124200"/>
              <a:ext cx="2209800" cy="3254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Креирање на нови работни места</a:t>
              </a:r>
            </a:p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Соработка со домашни добавувачи</a:t>
              </a:r>
            </a:p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Воспоставување на организациони облици за технолошки развој и истражување</a:t>
              </a:r>
            </a:p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Инвестиции од значаен економски интерес за РМ</a:t>
              </a:r>
            </a:p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Пораст на капитални инвестиции и приходи</a:t>
              </a:r>
            </a:p>
            <a:p>
              <a:pPr>
                <a:spcAft>
                  <a:spcPts val="900"/>
                </a:spcAft>
              </a:pPr>
              <a:r>
                <a:rPr lang="mk-MK" sz="1200" b="1" dirty="0" smtClean="0">
                  <a:latin typeface="+mn-lt"/>
                </a:rPr>
                <a:t>Откуп на претпријатија во потешкотии</a:t>
              </a:r>
              <a:endParaRPr lang="mk-MK" sz="1200" b="1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1784" y="3124200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1.1           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1784" y="3599872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1.2         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1784" y="4087092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1.3           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1784" y="4932309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1.4           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1784" y="5410200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1.5          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1784" y="5885965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1.6           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268520" y="3124200"/>
            <a:ext cx="2523836" cy="1315745"/>
            <a:chOff x="3268520" y="3124200"/>
            <a:chExt cx="2523836" cy="1315745"/>
          </a:xfrm>
        </p:grpSpPr>
        <p:sp>
          <p:nvSpPr>
            <p:cNvPr id="31" name="TextBox 30"/>
            <p:cNvSpPr txBox="1"/>
            <p:nvPr/>
          </p:nvSpPr>
          <p:spPr>
            <a:xfrm>
              <a:off x="3582556" y="3124200"/>
              <a:ext cx="2209800" cy="1315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ru-RU" sz="1200" b="1" dirty="0" smtClean="0">
                  <a:latin typeface="+mn-lt"/>
                </a:rPr>
                <a:t>Пораст на конкурентноста на компаниите за освојување на нови пазари</a:t>
              </a:r>
            </a:p>
            <a:p>
              <a:pPr>
                <a:spcAft>
                  <a:spcPts val="900"/>
                </a:spcAft>
              </a:pPr>
              <a:r>
                <a:rPr lang="ru-RU" sz="1200" b="1" dirty="0" smtClean="0">
                  <a:latin typeface="+mn-lt"/>
                </a:rPr>
                <a:t>Освојување на нови пазари и пораст на продажбата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68520" y="3124200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2.1           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268520" y="3791621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C00000"/>
                  </a:solidFill>
                  <a:latin typeface="+mn-lt"/>
                </a:rPr>
                <a:t>2.2           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121200" y="3124200"/>
            <a:ext cx="2526856" cy="2769989"/>
            <a:chOff x="6121200" y="3124200"/>
            <a:chExt cx="2526856" cy="2769989"/>
          </a:xfrm>
        </p:grpSpPr>
        <p:grpSp>
          <p:nvGrpSpPr>
            <p:cNvPr id="66" name="Group 65"/>
            <p:cNvGrpSpPr/>
            <p:nvPr/>
          </p:nvGrpSpPr>
          <p:grpSpPr>
            <a:xfrm>
              <a:off x="6124220" y="3124200"/>
              <a:ext cx="2523836" cy="2769989"/>
              <a:chOff x="6124220" y="3124200"/>
              <a:chExt cx="2523836" cy="2769989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438256" y="3124200"/>
                <a:ext cx="2209800" cy="2769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latin typeface="+mn-lt"/>
                  </a:rPr>
                  <a:t>Грантови за брзорастечки компании – </a:t>
                </a:r>
                <a:r>
                  <a:rPr lang="en-US" sz="1200" b="1" dirty="0" smtClean="0">
                    <a:latin typeface="+mn-lt"/>
                  </a:rPr>
                  <a:t>“</a:t>
                </a:r>
                <a:r>
                  <a:rPr lang="mk-MK" sz="1200" b="1" dirty="0" smtClean="0">
                    <a:latin typeface="+mn-lt"/>
                  </a:rPr>
                  <a:t>г</a:t>
                </a:r>
                <a:r>
                  <a:rPr lang="ru-RU" sz="1200" b="1" dirty="0" smtClean="0">
                    <a:latin typeface="+mn-lt"/>
                  </a:rPr>
                  <a:t>азели</a:t>
                </a:r>
                <a:r>
                  <a:rPr lang="en-US" sz="1200" b="1" dirty="0" smtClean="0">
                    <a:latin typeface="+mn-lt"/>
                  </a:rPr>
                  <a:t>”</a:t>
                </a:r>
                <a:endParaRPr lang="ru-RU" sz="1200" b="1" dirty="0" smtClean="0">
                  <a:latin typeface="+mn-lt"/>
                </a:endParaRPr>
              </a:p>
              <a:p>
                <a:pPr>
                  <a:spcAft>
                    <a:spcPts val="900"/>
                  </a:spcAft>
                </a:pPr>
                <a:r>
                  <a:rPr lang="ru-RU" sz="1200" b="1" dirty="0" smtClean="0">
                    <a:latin typeface="+mn-lt"/>
                  </a:rPr>
                  <a:t>Грантови за микро претпријатија</a:t>
                </a:r>
              </a:p>
              <a:p>
                <a:pPr>
                  <a:spcAft>
                    <a:spcPts val="900"/>
                  </a:spcAft>
                </a:pPr>
                <a:r>
                  <a:rPr lang="ru-RU" sz="1200" b="1" dirty="0" smtClean="0">
                    <a:latin typeface="+mn-lt"/>
                  </a:rPr>
                  <a:t>Грантови за подобрување на иновативноста</a:t>
                </a:r>
              </a:p>
              <a:p>
                <a:pPr>
                  <a:spcAft>
                    <a:spcPts val="900"/>
                  </a:spcAft>
                </a:pPr>
                <a:r>
                  <a:rPr lang="ru-RU" sz="1200" b="1" dirty="0" smtClean="0">
                    <a:latin typeface="+mn-lt"/>
                  </a:rPr>
                  <a:t>Грантови за стручно усовршување и пракса на нововработени млади лица</a:t>
                </a:r>
                <a:endParaRPr lang="en-GB" sz="1200" b="1" dirty="0" smtClean="0">
                  <a:latin typeface="+mn-lt"/>
                </a:endParaRPr>
              </a:p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latin typeface="+mn-lt"/>
                  </a:rPr>
                  <a:t>Бизнис акцелератори и технолошка експанзија</a:t>
                </a:r>
                <a:endParaRPr lang="ru-RU" sz="1200" b="1" dirty="0" smtClean="0">
                  <a:latin typeface="+mn-lt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6124220" y="3124200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solidFill>
                      <a:srgbClr val="DAA600"/>
                    </a:solidFill>
                    <a:latin typeface="+mn-lt"/>
                  </a:rPr>
                  <a:t>3.1           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124220" y="3599965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solidFill>
                      <a:srgbClr val="DAA600"/>
                    </a:solidFill>
                    <a:latin typeface="+mn-lt"/>
                  </a:rPr>
                  <a:t>3.2           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124220" y="4084873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solidFill>
                      <a:srgbClr val="DAA600"/>
                    </a:solidFill>
                    <a:latin typeface="+mn-lt"/>
                  </a:rPr>
                  <a:t>3.3           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124220" y="4562764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900"/>
                  </a:spcAft>
                </a:pPr>
                <a:r>
                  <a:rPr lang="mk-MK" sz="1200" b="1" dirty="0" smtClean="0">
                    <a:solidFill>
                      <a:srgbClr val="DAA600"/>
                    </a:solidFill>
                    <a:latin typeface="+mn-lt"/>
                  </a:rPr>
                  <a:t>3.4           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121200" y="5410293"/>
              <a:ext cx="43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mk-MK" sz="1200" b="1" dirty="0" smtClean="0">
                  <a:solidFill>
                    <a:srgbClr val="DAA600"/>
                  </a:solidFill>
                  <a:latin typeface="+mn-lt"/>
                </a:rPr>
                <a:t>3.5           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1" y="-27708"/>
            <a:ext cx="7929724" cy="914400"/>
          </a:xfrm>
        </p:spPr>
        <p:txBody>
          <a:bodyPr/>
          <a:lstStyle/>
          <a:p>
            <a:pPr>
              <a:defRPr/>
            </a:pPr>
            <a:r>
              <a:rPr lang="mk-MK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ПРЕДУСЛОВИ ЗА АПЛИЦИРАЊЕ</a:t>
            </a:r>
            <a:endParaRPr lang="en-GB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57200" y="2743200"/>
            <a:ext cx="4861800" cy="3287218"/>
            <a:chOff x="457200" y="2743200"/>
            <a:chExt cx="4861800" cy="3287218"/>
          </a:xfrm>
        </p:grpSpPr>
        <p:grpSp>
          <p:nvGrpSpPr>
            <p:cNvPr id="28" name="Group 27"/>
            <p:cNvGrpSpPr/>
            <p:nvPr/>
          </p:nvGrpSpPr>
          <p:grpSpPr>
            <a:xfrm>
              <a:off x="457200" y="5107088"/>
              <a:ext cx="4861800" cy="923330"/>
              <a:chOff x="457200" y="5107088"/>
              <a:chExt cx="4861800" cy="92333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143000" y="5107088"/>
                <a:ext cx="4176000" cy="92333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БРОЈ НА ВРАБОТЕНИ ВО  ПОСЛЕДНАТА ГОДИНА </a:t>
                </a:r>
                <a:r>
                  <a:rPr lang="ru-RU" b="1" dirty="0" smtClean="0">
                    <a:solidFill>
                      <a:srgbClr val="C00000"/>
                    </a:solidFill>
                    <a:latin typeface="+mn-lt"/>
                  </a:rPr>
                  <a:t>≥</a:t>
                </a:r>
                <a:r>
                  <a:rPr lang="ru-RU" b="1" dirty="0" smtClean="0">
                    <a:latin typeface="+mn-lt"/>
                  </a:rPr>
                  <a:t> ПРОСЕКОТ ОД ПОСЛЕДНИТЕ 3 ГОДИНИ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57200" y="5316753"/>
                <a:ext cx="504000" cy="504000"/>
              </a:xfrm>
              <a:prstGeom prst="ellipse">
                <a:avLst/>
              </a:prstGeom>
              <a:solidFill>
                <a:srgbClr val="C0000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FFFF"/>
                    </a:solidFill>
                  </a:rPr>
                  <a:t>3</a:t>
                </a:r>
                <a:endParaRPr lang="mk-MK" sz="1000" b="1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57200" y="2743200"/>
              <a:ext cx="4861800" cy="646331"/>
              <a:chOff x="457200" y="2743200"/>
              <a:chExt cx="4861800" cy="64633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457200" y="2805130"/>
                <a:ext cx="504000" cy="504000"/>
              </a:xfrm>
              <a:prstGeom prst="ellipse">
                <a:avLst/>
              </a:prstGeom>
              <a:solidFill>
                <a:srgbClr val="C0000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FFFF"/>
                    </a:solidFill>
                  </a:rPr>
                  <a:t>1</a:t>
                </a:r>
                <a:endParaRPr lang="mk-MK" sz="1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143000" y="2743200"/>
                <a:ext cx="4176000" cy="646331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КОМПАНИИ СО     ПРОИЗВОДСТВЕНА ДЕЈНОСТ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57200" y="3859023"/>
              <a:ext cx="4861800" cy="923330"/>
              <a:chOff x="457200" y="3859023"/>
              <a:chExt cx="4861800" cy="9233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457200" y="4060942"/>
                <a:ext cx="504000" cy="504000"/>
              </a:xfrm>
              <a:prstGeom prst="ellipse">
                <a:avLst/>
              </a:prstGeom>
              <a:solidFill>
                <a:srgbClr val="C0000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FFFF"/>
                    </a:solidFill>
                  </a:rPr>
                  <a:t>2</a:t>
                </a:r>
                <a:endParaRPr lang="mk-MK" sz="1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143000" y="3859023"/>
                <a:ext cx="4176000" cy="923330"/>
              </a:xfrm>
              <a:prstGeom prst="rect">
                <a:avLst/>
              </a:prstGeom>
            </p:spPr>
            <p:txBody>
              <a:bodyPr anchor="ctr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ПРИХОДИ ОД ПОСЛЕДНАТА ГОДИНА </a:t>
                </a:r>
                <a:r>
                  <a:rPr lang="ru-RU" b="1" dirty="0" smtClean="0">
                    <a:solidFill>
                      <a:srgbClr val="C00000"/>
                    </a:solidFill>
                    <a:latin typeface="+mn-lt"/>
                  </a:rPr>
                  <a:t>&gt;</a:t>
                </a:r>
                <a:r>
                  <a:rPr lang="ru-RU" b="1" dirty="0" smtClean="0">
                    <a:latin typeface="+mn-lt"/>
                  </a:rPr>
                  <a:t> ПРОСЕКОТ ОД  ПОСЛЕДНИТЕ 3 ГОДИНИ</a:t>
                </a: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457200" y="1279573"/>
            <a:ext cx="4876800" cy="1015663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63500" h="38100"/>
          </a:sp3d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mk-MK" sz="2000" b="1" dirty="0" smtClean="0">
                <a:solidFill>
                  <a:srgbClr val="FFFFFF"/>
                </a:solidFill>
                <a:latin typeface="+mn-lt"/>
              </a:rPr>
              <a:t>ТРИ ГЛАВНИ ПРЕДУСЛОВИ ЗА КВАЛИФИКАЦИЈА ЗА МЕРКИТЕ ОД СТОЛБ 1 И СТОЛБ 2</a:t>
            </a:r>
            <a:endParaRPr lang="ru-RU" sz="2000" b="1" dirty="0" smtClean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791200" y="3211308"/>
            <a:ext cx="3124200" cy="2893100"/>
            <a:chOff x="5791200" y="2895600"/>
            <a:chExt cx="3124200" cy="2893100"/>
          </a:xfrm>
        </p:grpSpPr>
        <p:sp>
          <p:nvSpPr>
            <p:cNvPr id="35" name="object 7"/>
            <p:cNvSpPr/>
            <p:nvPr/>
          </p:nvSpPr>
          <p:spPr>
            <a:xfrm>
              <a:off x="5791200" y="2999508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37" name="object 7"/>
            <p:cNvSpPr/>
            <p:nvPr/>
          </p:nvSpPr>
          <p:spPr>
            <a:xfrm>
              <a:off x="5791200" y="3318168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41" name="object 7"/>
            <p:cNvSpPr/>
            <p:nvPr/>
          </p:nvSpPr>
          <p:spPr>
            <a:xfrm>
              <a:off x="5791200" y="3812312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42" name="object 7"/>
            <p:cNvSpPr/>
            <p:nvPr/>
          </p:nvSpPr>
          <p:spPr>
            <a:xfrm>
              <a:off x="5791200" y="4294908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44" name="object 7"/>
            <p:cNvSpPr/>
            <p:nvPr/>
          </p:nvSpPr>
          <p:spPr>
            <a:xfrm>
              <a:off x="5791200" y="4953000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45" name="object 7"/>
            <p:cNvSpPr/>
            <p:nvPr/>
          </p:nvSpPr>
          <p:spPr>
            <a:xfrm>
              <a:off x="5791200" y="5437908"/>
              <a:ext cx="468000" cy="72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00"/>
            </a:p>
          </p:txBody>
        </p:sp>
        <p:sp>
          <p:nvSpPr>
            <p:cNvPr id="6145" name="Rectangle 1"/>
            <p:cNvSpPr>
              <a:spLocks noChangeArrowheads="1"/>
            </p:cNvSpPr>
            <p:nvPr/>
          </p:nvSpPr>
          <p:spPr bwMode="auto">
            <a:xfrm>
              <a:off x="6248400" y="2895600"/>
              <a:ext cx="2667000" cy="289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ЈАВНИ ПРЕТПРИЈАТИЈА</a:t>
              </a:r>
              <a:endParaRPr kumimoji="0" lang="mk-MK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ПРЕТПРИЈАТИЈА СО  ЛИЦЕНЦИРАНА ДЕЈНОСТ</a:t>
              </a:r>
              <a:endParaRPr kumimoji="0" lang="mk-MK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ПРЕТПРИЈАТИЈА СО  РЕГУЛИРАНА  ДЕЈНОСТ</a:t>
              </a:r>
              <a:endParaRPr kumimoji="0" lang="mk-MK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ПРЕТПРИЈАТИЈА КОИ ВРШАТ ДЕЈНОСТИ ПОВРЗАНИ СО НАМЕНСКО ПРОИЗВОДСТВО</a:t>
              </a:r>
              <a:endParaRPr kumimoji="0" lang="mk-MK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ПРЕТПРИЈАТИЈА-КОРИСНИЦИ  НА КОНЦЕСИИ</a:t>
              </a:r>
              <a:endParaRPr kumimoji="0" lang="mk-MK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mk-MK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Calibri" pitchFamily="34" charset="0"/>
                  <a:cs typeface="Times New Roman" pitchFamily="18" charset="0"/>
                </a:rPr>
                <a:t>ПРЕТПРИЈАТИЈА КОИ ПРОИЗВЕДУВААТ АКЦИЗНА СТОКА</a:t>
              </a:r>
              <a:endParaRPr kumimoji="0" lang="mk-M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48" name="object 7"/>
          <p:cNvSpPr/>
          <p:nvPr/>
        </p:nvSpPr>
        <p:spPr>
          <a:xfrm>
            <a:off x="5791200" y="2770908"/>
            <a:ext cx="2988000" cy="288000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63500" h="38100"/>
          </a:sp3d>
        </p:spPr>
        <p:txBody>
          <a:bodyPr wrap="square" lIns="72000" tIns="0" rIns="0" bIns="0" rtlCol="0" anchor="ctr"/>
          <a:lstStyle/>
          <a:p>
            <a:r>
              <a:rPr lang="mk-MK" b="1" dirty="0" smtClean="0">
                <a:solidFill>
                  <a:srgbClr val="FFFFFF"/>
                </a:solidFill>
                <a:latin typeface="+mn-lt"/>
              </a:rPr>
              <a:t>НЕ ВКЛУЧУВА</a:t>
            </a:r>
            <a:r>
              <a:rPr lang="en-GB" b="1" dirty="0" smtClean="0">
                <a:solidFill>
                  <a:srgbClr val="FFFFFF"/>
                </a:solidFill>
                <a:latin typeface="+mn-lt"/>
              </a:rPr>
              <a:t>:</a:t>
            </a:r>
            <a:endParaRPr b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410528" y="3262261"/>
            <a:ext cx="2498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k-MK" sz="2000" b="1" dirty="0" smtClean="0">
                <a:latin typeface="+mn-lt"/>
              </a:rPr>
              <a:t>ОД </a:t>
            </a:r>
            <a:r>
              <a:rPr lang="ru-RU" sz="2000" b="1" dirty="0" smtClean="0">
                <a:latin typeface="+mn-lt"/>
              </a:rPr>
              <a:t>ИСПЛАТЕНАТА НЕТО ПЛАТА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118251" y="3207603"/>
            <a:ext cx="13276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rgbClr val="C00000"/>
                </a:solidFill>
                <a:latin typeface="+mn-lt"/>
              </a:rPr>
              <a:t>20</a:t>
            </a:r>
            <a:r>
              <a:rPr lang="ru-RU" sz="4800" b="1" dirty="0" smtClean="0">
                <a:solidFill>
                  <a:srgbClr val="C00000"/>
                </a:solidFill>
                <a:latin typeface="+mn-lt"/>
              </a:rPr>
              <a:t>%</a:t>
            </a:r>
            <a:endParaRPr lang="mk-MK" sz="4800" b="1" dirty="0">
              <a:latin typeface="+mn-lt"/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mk-MK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НОВИ ВРАБОТУВАЊА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1.1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10528" y="1570166"/>
            <a:ext cx="259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n-lt"/>
              </a:rPr>
              <a:t>ОД</a:t>
            </a:r>
            <a:r>
              <a:rPr lang="en-GB" sz="2000" b="1" dirty="0" smtClean="0">
                <a:latin typeface="+mn-lt"/>
              </a:rPr>
              <a:t> </a:t>
            </a:r>
            <a:r>
              <a:rPr lang="ru-RU" sz="2000" b="1" dirty="0" smtClean="0">
                <a:latin typeface="+mn-lt"/>
              </a:rPr>
              <a:t>МИНИМАЛНАТА НЕТО ПЛАТА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53712" y="4716959"/>
            <a:ext cx="561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+mn-lt"/>
              </a:rPr>
              <a:t>МАКСИМАЛЕН ГОДИШЕН ИЗНОС: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4.400 ЕВРА ЗА ЕДНО ВРАБОТУВАЊЕ</a:t>
            </a:r>
            <a:endParaRPr lang="ru-RU" sz="2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18251" y="1520917"/>
            <a:ext cx="13276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+mn-lt"/>
              </a:rPr>
              <a:t>50%</a:t>
            </a:r>
            <a:endParaRPr lang="mk-MK" sz="4800" b="1" dirty="0">
              <a:latin typeface="+mn-lt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2514600" y="2362200"/>
            <a:ext cx="540000" cy="792000"/>
          </a:xfrm>
          <a:prstGeom prst="downArrow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343400"/>
            <a:ext cx="4800600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3712" y="5783759"/>
            <a:ext cx="561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+mn-lt"/>
              </a:rPr>
              <a:t>МАКСИМАЛЕН </a:t>
            </a:r>
            <a:r>
              <a:rPr lang="mk-MK" sz="2200" b="1" dirty="0" smtClean="0">
                <a:latin typeface="+mn-lt"/>
              </a:rPr>
              <a:t>ПЕРИОД НА КОРИСТЕЊЕ</a:t>
            </a:r>
            <a:r>
              <a:rPr lang="ru-RU" sz="2200" b="1" dirty="0" smtClean="0">
                <a:latin typeface="+mn-lt"/>
              </a:rPr>
              <a:t>: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5 ГОДИНИ</a:t>
            </a:r>
            <a:endParaRPr lang="ru-RU" sz="2200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049820" y="2219048"/>
            <a:ext cx="2895600" cy="3347323"/>
            <a:chOff x="6049820" y="2219048"/>
            <a:chExt cx="2895600" cy="3347323"/>
          </a:xfrm>
        </p:grpSpPr>
        <p:sp>
          <p:nvSpPr>
            <p:cNvPr id="35" name="Rectangle 34"/>
            <p:cNvSpPr/>
            <p:nvPr/>
          </p:nvSpPr>
          <p:spPr>
            <a:xfrm>
              <a:off x="6049820" y="2636303"/>
              <a:ext cx="28956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4138" indent="-84138">
                <a:spcAft>
                  <a:spcPts val="1200"/>
                </a:spcAft>
              </a:pPr>
              <a:r>
                <a:rPr lang="ru-RU" sz="1200" smtClean="0">
                  <a:latin typeface="+mn-lt"/>
                </a:rPr>
                <a:t>Најмалку 75% од нововработените да:</a:t>
              </a:r>
              <a:endParaRPr lang="ru-RU" sz="1200" dirty="0" smtClean="0">
                <a:latin typeface="+mn-lt"/>
              </a:endParaRPr>
            </a:p>
          </p:txBody>
        </p:sp>
        <p:sp>
          <p:nvSpPr>
            <p:cNvPr id="49" name="object 48"/>
            <p:cNvSpPr/>
            <p:nvPr/>
          </p:nvSpPr>
          <p:spPr>
            <a:xfrm>
              <a:off x="6138984" y="3048012"/>
              <a:ext cx="54000" cy="50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7"/>
            <p:cNvSpPr/>
            <p:nvPr/>
          </p:nvSpPr>
          <p:spPr>
            <a:xfrm>
              <a:off x="6116784" y="2219048"/>
              <a:ext cx="2819400" cy="288000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63500" h="38100"/>
            </a:sp3d>
          </p:spPr>
          <p:txBody>
            <a:bodyPr wrap="square" lIns="72000" tIns="0" rIns="72000" bIns="0" rtlCol="0" anchor="ctr"/>
            <a:lstStyle/>
            <a:p>
              <a:pPr algn="r"/>
              <a:r>
                <a:rPr lang="mk-MK" b="1" dirty="0" smtClean="0">
                  <a:solidFill>
                    <a:srgbClr val="FFFFFF"/>
                  </a:solidFill>
                  <a:latin typeface="+mn-lt"/>
                </a:rPr>
                <a:t>КРИТЕРИУМИ:</a:t>
              </a:r>
              <a:endParaRPr b="1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269184" y="2981048"/>
              <a:ext cx="2493816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588" lvl="0" indent="-1588">
                <a:spcAft>
                  <a:spcPts val="1200"/>
                </a:spcAft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Немале заснован работен  однос во последните 3 месеци, или</a:t>
              </a:r>
            </a:p>
            <a:p>
              <a:pPr marL="1588" lvl="0" indent="-1588">
                <a:spcAft>
                  <a:spcPts val="1200"/>
                </a:spcAft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Засноваат работен однос по прв пат, или</a:t>
              </a:r>
            </a:p>
            <a:p>
              <a:pPr marL="1588" lvl="0" indent="-1588">
                <a:spcAft>
                  <a:spcPts val="1200"/>
                </a:spcAft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Се лица на кои последниот работен однос им престанал поради стечај или ликвидација, или</a:t>
              </a:r>
            </a:p>
            <a:p>
              <a:pPr marL="1588" lvl="0" indent="-1588">
                <a:spcAft>
                  <a:spcPts val="1200"/>
                </a:spcAft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Се лица преземени од јавната или државната администрација</a:t>
              </a:r>
              <a:endParaRPr lang="ru-RU" sz="1200" dirty="0">
                <a:solidFill>
                  <a:srgbClr val="000000"/>
                </a:solidFill>
                <a:latin typeface="Trebuchet MS"/>
              </a:endParaRPr>
            </a:p>
          </p:txBody>
        </p:sp>
        <p:sp>
          <p:nvSpPr>
            <p:cNvPr id="52" name="object 48"/>
            <p:cNvSpPr/>
            <p:nvPr/>
          </p:nvSpPr>
          <p:spPr>
            <a:xfrm>
              <a:off x="6138984" y="3744740"/>
              <a:ext cx="54000" cy="32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48"/>
            <p:cNvSpPr/>
            <p:nvPr/>
          </p:nvSpPr>
          <p:spPr>
            <a:xfrm>
              <a:off x="6138984" y="4267200"/>
              <a:ext cx="54000" cy="68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48"/>
            <p:cNvSpPr/>
            <p:nvPr/>
          </p:nvSpPr>
          <p:spPr>
            <a:xfrm>
              <a:off x="6138984" y="5152692"/>
              <a:ext cx="54000" cy="32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7796" y="1570166"/>
            <a:ext cx="20320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k-MK" sz="2000" b="1" dirty="0" smtClean="0">
                <a:latin typeface="+mn-lt"/>
              </a:rPr>
              <a:t>ЗА ПЛАТИ ПОВИСОКИ ЗА</a:t>
            </a:r>
            <a:endParaRPr lang="ru-RU" sz="2000" b="1" dirty="0" smtClean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616" y="3262261"/>
            <a:ext cx="20320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k-MK" sz="2000" b="1" dirty="0" smtClean="0">
                <a:latin typeface="+mn-lt"/>
              </a:rPr>
              <a:t>ПОДДРШКА  ВО ВИСИНА ОД</a:t>
            </a:r>
            <a:endParaRPr lang="ru-RU" sz="20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ВОСПОСТАВУВАЊЕ И УНАПРЕДУВАЊЕ  НА СОРАБОТКА СО ДОБАВУВАЧИ ОД Р. МАКЕДОНИЈА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1.2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4804" y="1524000"/>
            <a:ext cx="6121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n-lt"/>
              </a:rPr>
              <a:t>ОД ВРЕДНОСТА НА ВКУПНИТЕ НАБАВКИ ДОКОЛКУ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15%</a:t>
            </a:r>
            <a:r>
              <a:rPr lang="ru-RU" sz="2400" b="1" dirty="0" smtClean="0">
                <a:latin typeface="+mn-lt"/>
              </a:rPr>
              <a:t> ОД ПРОИЗВОДНИТЕ ИНПУТИ СЕ НАБАВЕНИ ВО МАКЕДОНИЈА</a:t>
            </a:r>
            <a:endParaRPr lang="ru-RU" sz="2400" b="1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318" y="1570166"/>
            <a:ext cx="13026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+mn-lt"/>
              </a:rPr>
              <a:t>1%</a:t>
            </a:r>
            <a:endParaRPr lang="mk-MK" sz="66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267200"/>
            <a:ext cx="4572000" cy="14311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900"/>
              </a:spcAft>
            </a:pPr>
            <a:r>
              <a:rPr lang="ru-RU" sz="2400" b="1" dirty="0" smtClean="0">
                <a:latin typeface="+mn-lt"/>
              </a:rPr>
              <a:t>МАКСИМАЛЕН ИЗНОС:</a:t>
            </a:r>
          </a:p>
          <a:p>
            <a:pPr>
              <a:spcAft>
                <a:spcPts val="9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300.000 ЕВРА/ГОДИШНО</a:t>
            </a:r>
          </a:p>
          <a:p>
            <a:pPr>
              <a:spcAft>
                <a:spcPts val="900"/>
              </a:spcAft>
            </a:pPr>
            <a:r>
              <a:rPr lang="ru-RU" sz="2400" b="1" dirty="0" smtClean="0">
                <a:latin typeface="+mn-lt"/>
              </a:rPr>
              <a:t>ВО ПЕРИОД ОД 7 ГОДИНИ</a:t>
            </a:r>
            <a:endParaRPr lang="ru-RU" sz="2400" b="1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3846944"/>
            <a:ext cx="7632000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49"/>
          <p:cNvSpPr txBox="1"/>
          <p:nvPr/>
        </p:nvSpPr>
        <p:spPr>
          <a:xfrm>
            <a:off x="4724400" y="4953000"/>
            <a:ext cx="4343400" cy="146258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878840" marR="621665">
              <a:lnSpc>
                <a:spcPts val="3660"/>
              </a:lnSpc>
              <a:spcBef>
                <a:spcPts val="305"/>
              </a:spcBef>
            </a:pPr>
            <a:r>
              <a:rPr b="1" spc="-170" dirty="0">
                <a:latin typeface="+mn-lt"/>
                <a:cs typeface="Verdana"/>
              </a:rPr>
              <a:t>КОМПАНИИ </a:t>
            </a:r>
            <a:r>
              <a:rPr lang="mk-MK" b="1" spc="-175" dirty="0" smtClean="0">
                <a:latin typeface="+mn-lt"/>
                <a:cs typeface="Verdana"/>
              </a:rPr>
              <a:t>ЛОЦИРАНИ ВО ТЕХНОЛОШКО-ИНДУСТРИСКИ РАЗВОЈНИ ЗОНИ (ТИРЗ)</a:t>
            </a:r>
            <a:endParaRPr dirty="0">
              <a:latin typeface="+mn-lt"/>
              <a:cs typeface="Verdana"/>
            </a:endParaRPr>
          </a:p>
        </p:txBody>
      </p:sp>
      <p:sp>
        <p:nvSpPr>
          <p:cNvPr id="15" name="object 50"/>
          <p:cNvSpPr/>
          <p:nvPr/>
        </p:nvSpPr>
        <p:spPr>
          <a:xfrm>
            <a:off x="5334000" y="5123872"/>
            <a:ext cx="97243" cy="118111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34000" y="4267200"/>
            <a:ext cx="3200400" cy="440400"/>
          </a:xfrm>
          <a:prstGeom prst="wedgeRectCallout">
            <a:avLst>
              <a:gd name="adj1" fmla="val 21591"/>
              <a:gd name="adj2" fmla="val 123321"/>
            </a:avLst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0" h="0"/>
          </a:sp3d>
        </p:spPr>
        <p:txBody>
          <a:bodyPr wrap="square" lIns="72000" tIns="0" rIns="72000" bIns="0" rtlCol="0" anchor="ctr"/>
          <a:lstStyle/>
          <a:p>
            <a:pPr algn="r"/>
            <a:r>
              <a:rPr lang="mk-MK" b="1" dirty="0" smtClean="0">
                <a:solidFill>
                  <a:srgbClr val="FFFFFF"/>
                </a:solidFill>
                <a:latin typeface="+mn-lt"/>
              </a:rPr>
              <a:t>ВАЖИ ИСКЛУЧИВО ЗА</a:t>
            </a:r>
            <a:endParaRPr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74804" y="2685871"/>
            <a:ext cx="67309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n-lt"/>
              </a:rPr>
              <a:t>не се земаат предвид набавки извршени од јавни претпријатија (елек</a:t>
            </a:r>
            <a:r>
              <a:rPr lang="en-US" sz="1600" b="1" dirty="0" smtClean="0">
                <a:latin typeface="+mn-lt"/>
              </a:rPr>
              <a:t>.</a:t>
            </a:r>
            <a:r>
              <a:rPr lang="ru-RU" sz="1600" b="1" dirty="0" smtClean="0">
                <a:latin typeface="+mn-lt"/>
              </a:rPr>
              <a:t> енергија, горива, гас, вода, комуналии, и сл.)</a:t>
            </a:r>
            <a:r>
              <a:rPr lang="en-US" sz="1600" b="1" dirty="0" smtClean="0">
                <a:latin typeface="+mn-lt"/>
              </a:rPr>
              <a:t>,</a:t>
            </a:r>
            <a:r>
              <a:rPr lang="ru-RU" sz="1600" b="1" dirty="0" smtClean="0">
                <a:latin typeface="+mn-lt"/>
              </a:rPr>
              <a:t> како и адвокатски, сметководствени или консултантски услуги</a:t>
            </a:r>
            <a:endParaRPr lang="ru-RU" sz="16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-27708"/>
            <a:ext cx="7696200" cy="914400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ВОСПОСТАВУВАЊЕ НА ОРГАНИЗАЦИОНИ ОБЛИЦИ ЗА ТЕХНОЛОШКИ РАЗВОЈ И ИСТРАЖУВАЊЕ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1.3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5" name="object 53"/>
          <p:cNvSpPr/>
          <p:nvPr/>
        </p:nvSpPr>
        <p:spPr>
          <a:xfrm>
            <a:off x="1460357" y="3937738"/>
            <a:ext cx="2971799" cy="10152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 anchor="ctr"/>
          <a:lstStyle/>
          <a:p>
            <a:pPr algn="ctr"/>
            <a:r>
              <a:rPr lang="mk-MK" sz="3600" dirty="0" smtClean="0">
                <a:latin typeface="+mn-lt"/>
              </a:rPr>
              <a:t>5 ГОДИНИ</a:t>
            </a:r>
            <a:endParaRPr sz="3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9204" y="1357700"/>
            <a:ext cx="574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n-lt"/>
              </a:rPr>
              <a:t>ОД ВКУПНИ ОПРАВДАНИ ТРОШОЦИ ЗА ИНДУСТРИСКО ИСТРАЖУВАЊЕ</a:t>
            </a:r>
            <a:endParaRPr lang="ru-RU" sz="24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6122" y="1219200"/>
            <a:ext cx="19254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 smtClean="0">
                <a:solidFill>
                  <a:srgbClr val="C00000"/>
                </a:solidFill>
                <a:latin typeface="+mn-lt"/>
              </a:rPr>
              <a:t>50</a:t>
            </a:r>
            <a:r>
              <a:rPr lang="ru-RU" sz="6600" b="1" dirty="0" smtClean="0">
                <a:solidFill>
                  <a:srgbClr val="C00000"/>
                </a:solidFill>
                <a:latin typeface="+mn-lt"/>
              </a:rPr>
              <a:t>%</a:t>
            </a:r>
            <a:endParaRPr lang="mk-MK" sz="6600" b="1" dirty="0"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791200" y="2667000"/>
            <a:ext cx="2971800" cy="3381077"/>
            <a:chOff x="6049820" y="2219048"/>
            <a:chExt cx="2971800" cy="3381077"/>
          </a:xfrm>
        </p:grpSpPr>
        <p:sp>
          <p:nvSpPr>
            <p:cNvPr id="14" name="object 7"/>
            <p:cNvSpPr/>
            <p:nvPr/>
          </p:nvSpPr>
          <p:spPr>
            <a:xfrm>
              <a:off x="6116784" y="2219048"/>
              <a:ext cx="2819400" cy="288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  <a:scene3d>
              <a:camera prst="orthographicFront"/>
              <a:lightRig rig="threePt" dir="t"/>
            </a:scene3d>
            <a:sp3d>
              <a:bevelT w="63500" h="38100"/>
            </a:sp3d>
          </p:spPr>
          <p:txBody>
            <a:bodyPr wrap="square" lIns="72000" tIns="0" rIns="72000" bIns="0" rtlCol="0" anchor="ctr"/>
            <a:lstStyle/>
            <a:p>
              <a:pPr algn="r"/>
              <a:r>
                <a:rPr lang="mk-MK" b="1" dirty="0" smtClean="0">
                  <a:solidFill>
                    <a:srgbClr val="FFFFFF"/>
                  </a:solidFill>
                  <a:latin typeface="+mn-lt"/>
                </a:rPr>
                <a:t>ОПРАВДАНИ ТРОШОЦИ:</a:t>
              </a:r>
              <a:endParaRPr b="1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049820" y="2676248"/>
              <a:ext cx="2971800" cy="29238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ТРОШОЦИ ЗА ИНСТРУМЕНТИ И ОПРЕМА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ЗГРАДИ И ЗЕМЈИШТЕ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ДОГОВОРНО ИСТРАЖУВАЊЕ,  ТЕХНИЧКО ЗНАЕЊЕ И ПАТЕНТИ,  ТРОШОЦИ ЗА КОНСУЛТАНТСКИ  УСЛУГИ</a:t>
              </a:r>
            </a:p>
            <a:p>
              <a:pPr marL="22860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ДОПОЛНИТЕЛНИ ТРОШОЦИ НАСТАНАТИ ДИРЕКТНО КАКО РЕЗУЛТАТ НА ИСТРАЖУВАЧКИ ПРОЕКТИ</a:t>
              </a:r>
            </a:p>
            <a:p>
              <a:pPr marL="228600" lvl="0" indent="-228600">
                <a:spcAft>
                  <a:spcPts val="1200"/>
                </a:spcAft>
                <a:buFont typeface="+mj-lt"/>
                <a:buAutoNum type="arabicParenR"/>
              </a:pPr>
              <a:r>
                <a:rPr lang="ru-RU" sz="1200" dirty="0" smtClean="0">
                  <a:solidFill>
                    <a:srgbClr val="000000"/>
                  </a:solidFill>
                  <a:latin typeface="Trebuchet MS"/>
                </a:rPr>
                <a:t>ДРУГИ ОПЕРАТИВНИ ТРОШОЦИ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253712" y="2794738"/>
            <a:ext cx="5385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+mn-lt"/>
              </a:rPr>
              <a:t>МАКСИМАЛЕН ИЗНОС НА ПОДДРШКА: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1.000.000 ЕВРА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1" name="object 7"/>
          <p:cNvSpPr/>
          <p:nvPr/>
        </p:nvSpPr>
        <p:spPr>
          <a:xfrm>
            <a:off x="431656" y="5410200"/>
            <a:ext cx="5029200" cy="838200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63500" h="38100"/>
          </a:sp3d>
        </p:spPr>
        <p:txBody>
          <a:bodyPr wrap="square" lIns="0" tIns="0" rIns="0" bIns="0" rtlCol="0" anchor="ctr"/>
          <a:lstStyle/>
          <a:p>
            <a:pPr algn="ctr"/>
            <a:r>
              <a:rPr lang="mk-MK" sz="2000" b="1" dirty="0" smtClean="0">
                <a:solidFill>
                  <a:srgbClr val="FFFFFF"/>
                </a:solidFill>
                <a:latin typeface="+mn-lt"/>
              </a:rPr>
              <a:t>ОСНОВЕН КРИТЕРИУМ:</a:t>
            </a:r>
          </a:p>
          <a:p>
            <a:pPr algn="ctr"/>
            <a:r>
              <a:rPr lang="mk-MK" sz="2000" b="1" dirty="0" smtClean="0">
                <a:solidFill>
                  <a:srgbClr val="FFFFFF"/>
                </a:solidFill>
                <a:latin typeface="+mn-lt"/>
              </a:rPr>
              <a:t>ПРИМАРНА ДЕЈНОСТ - ПРОИЗВОДСТВО</a:t>
            </a: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ИНВЕСТИЦИСКИ ПРОЕКТИ ОД ЗНАЧАЕН ЕКОНОМСКИ ИНТЕРЕС ЗА МАКЕДОНИЈА (1/2)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1.4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4251040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+mn-lt"/>
              </a:rPr>
              <a:t>НАЈМНОГУ ДО </a:t>
            </a:r>
            <a:r>
              <a:rPr lang="ru-RU" sz="5400" b="1" dirty="0" smtClean="0">
                <a:solidFill>
                  <a:srgbClr val="C00000"/>
                </a:solidFill>
                <a:latin typeface="+mn-lt"/>
              </a:rPr>
              <a:t>50% </a:t>
            </a:r>
            <a:endParaRPr lang="ru-RU" sz="2800" b="1" dirty="0" smtClean="0">
              <a:solidFill>
                <a:srgbClr val="C00000"/>
              </a:solidFill>
              <a:latin typeface="+mn-lt"/>
            </a:endParaRPr>
          </a:p>
          <a:p>
            <a:r>
              <a:rPr lang="ru-RU" sz="2800" b="1" dirty="0" smtClean="0">
                <a:latin typeface="+mn-lt"/>
              </a:rPr>
              <a:t>ОД ВКУПНИТЕ ИНВЕСТИЦИСКИ ТРОШОЦИ  </a:t>
            </a:r>
            <a:endParaRPr lang="en-GB" sz="2800" b="1" dirty="0" smtClean="0">
              <a:latin typeface="+mn-lt"/>
            </a:endParaRPr>
          </a:p>
          <a:p>
            <a:endParaRPr lang="en-GB" b="1" dirty="0" smtClean="0">
              <a:latin typeface="+mn-lt"/>
            </a:endParaRPr>
          </a:p>
          <a:p>
            <a:r>
              <a:rPr lang="en-GB" sz="2000" b="1" dirty="0" smtClean="0">
                <a:latin typeface="+mn-lt"/>
              </a:rPr>
              <a:t>(</a:t>
            </a:r>
            <a:r>
              <a:rPr lang="ru-RU" sz="2000" b="1" dirty="0" smtClean="0">
                <a:latin typeface="+mn-lt"/>
              </a:rPr>
              <a:t>СОГЛАСНО ЗАКОНОТ ЗА КОНТРОЛА НА ДРЖАВНА ПОМОШ</a:t>
            </a:r>
            <a:r>
              <a:rPr lang="en-GB" sz="2000" b="1" dirty="0" smtClean="0">
                <a:latin typeface="+mn-lt"/>
              </a:rPr>
              <a:t>)</a:t>
            </a:r>
            <a:endParaRPr lang="ru-RU" sz="2000" b="1" dirty="0" smtClean="0">
              <a:latin typeface="+mn-lt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01784" y="1290935"/>
            <a:ext cx="8458200" cy="2620621"/>
            <a:chOff x="457200" y="3796313"/>
            <a:chExt cx="8082000" cy="2620621"/>
          </a:xfrm>
        </p:grpSpPr>
        <p:sp>
          <p:nvSpPr>
            <p:cNvPr id="6" name="Oval 5"/>
            <p:cNvSpPr/>
            <p:nvPr/>
          </p:nvSpPr>
          <p:spPr>
            <a:xfrm>
              <a:off x="457200" y="4485877"/>
              <a:ext cx="504000" cy="504000"/>
            </a:xfrm>
            <a:prstGeom prst="ellipse">
              <a:avLst/>
            </a:prstGeom>
            <a:solidFill>
              <a:srgbClr val="C00000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b="1" dirty="0" smtClean="0">
                  <a:solidFill>
                    <a:srgbClr val="FFFFFF"/>
                  </a:solidFill>
                </a:rPr>
                <a:t>1</a:t>
              </a:r>
              <a:endParaRPr lang="mk-MK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57200" y="5741689"/>
              <a:ext cx="504000" cy="504000"/>
            </a:xfrm>
            <a:prstGeom prst="ellipse">
              <a:avLst/>
            </a:prstGeom>
            <a:solidFill>
              <a:srgbClr val="C00000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b="1" dirty="0" smtClean="0">
                  <a:solidFill>
                    <a:srgbClr val="FFFFFF"/>
                  </a:solidFill>
                </a:rPr>
                <a:t>2</a:t>
              </a:r>
              <a:endParaRPr lang="mk-MK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4331614"/>
              <a:ext cx="7396200" cy="83099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ru-RU" sz="2400" b="1" dirty="0" smtClean="0">
                  <a:latin typeface="+mn-lt"/>
                </a:rPr>
                <a:t>ИНВЕСТИЦИЈА ОД НАЈМАЛКУ 4 МИЛИОНИ ЕВРА И 300 НОВИ РАБОТНИ МЕСТА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5585937"/>
              <a:ext cx="7396200" cy="83099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ru-RU" sz="2400" b="1" dirty="0" smtClean="0">
                  <a:latin typeface="+mn-lt"/>
                </a:rPr>
                <a:t>ИНВЕСТИЦИЈА ОД НАЈМАЛКУ 20 МИЛИОНИ ЕВРА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43000" y="5258857"/>
              <a:ext cx="4176000" cy="36933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mk-MK" b="1" dirty="0" smtClean="0">
                  <a:solidFill>
                    <a:srgbClr val="C00000"/>
                  </a:solidFill>
                  <a:latin typeface="+mn-lt"/>
                </a:rPr>
                <a:t>ИЛИ</a:t>
              </a:r>
              <a:endParaRPr lang="ru-RU" b="1" dirty="0" smtClean="0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3000" y="3796313"/>
              <a:ext cx="5643600" cy="46166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mk-MK" sz="2400" b="1" dirty="0" smtClean="0">
                  <a:solidFill>
                    <a:srgbClr val="C00000"/>
                  </a:solidFill>
                  <a:latin typeface="+mn-lt"/>
                </a:rPr>
                <a:t>КРИТЕРИУМИ ЗА КВАЛИФИКАЦИЈА:</a:t>
              </a:r>
              <a:endParaRPr lang="ru-RU" sz="2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ИНВЕСТИЦИСКИ ПРОЕКТИ ОД ЗНАЧАЕН ЕКОНОМСКИ ИНТЕРЕС ЗА МАКЕДОНИЈА (2/2)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1.4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282878"/>
            <a:ext cx="8458200" cy="1346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 indent="7938">
              <a:lnSpc>
                <a:spcPct val="110000"/>
              </a:lnSpc>
              <a:spcAft>
                <a:spcPts val="600"/>
              </a:spcAft>
            </a:pPr>
            <a:r>
              <a:rPr lang="mk-MK" sz="1300" spc="-150" dirty="0" smtClean="0">
                <a:latin typeface="+mn-lt"/>
                <a:ea typeface="Verdana" pitchFamily="34" charset="0"/>
                <a:cs typeface="Verdana" pitchFamily="34" charset="0"/>
              </a:rPr>
              <a:t>Напомена: </a:t>
            </a:r>
          </a:p>
          <a:p>
            <a:pPr marL="350838" marR="5080" indent="-350838">
              <a:lnSpc>
                <a:spcPct val="11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mk-MK" sz="1300" spc="-150" dirty="0" smtClean="0">
                <a:latin typeface="+mn-lt"/>
                <a:ea typeface="Verdana" pitchFamily="34" charset="0"/>
                <a:cs typeface="Verdana" pitchFamily="34" charset="0"/>
              </a:rPr>
              <a:t>Користењето на кеш грантовите од оваа мерка, го исклучува користењето на кеш грантови од мерката за поддршка за нови вработувања (мерка 1.1)</a:t>
            </a:r>
          </a:p>
          <a:p>
            <a:pPr marL="350838" marR="5080" indent="-350838">
              <a:lnSpc>
                <a:spcPct val="11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mk-MK" sz="1300" spc="-150" dirty="0" smtClean="0">
                <a:latin typeface="+mn-lt"/>
                <a:ea typeface="Verdana" pitchFamily="34" charset="0"/>
                <a:cs typeface="Verdana" pitchFamily="34" charset="0"/>
              </a:rPr>
              <a:t>Користењето на повратот на 10% од висината на инвестицијата од оваа мерка, го исклучува користењето на поврат на 10% од висината на инвестицијата од мерката за п</a:t>
            </a:r>
            <a:r>
              <a:rPr lang="ru-RU" sz="1300" spc="-150" dirty="0" smtClean="0">
                <a:latin typeface="+mn-lt"/>
                <a:ea typeface="Verdana" pitchFamily="34" charset="0"/>
                <a:cs typeface="Verdana" pitchFamily="34" charset="0"/>
              </a:rPr>
              <a:t>оддршка за пораст на  капитални инвестиции и приходи (мерка 1.5)</a:t>
            </a:r>
            <a:endParaRPr lang="ru-RU" sz="13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9600" y="1132980"/>
            <a:ext cx="8077199" cy="4084353"/>
            <a:chOff x="6073639" y="2219048"/>
            <a:chExt cx="2975810" cy="4084353"/>
          </a:xfrm>
        </p:grpSpPr>
        <p:sp>
          <p:nvSpPr>
            <p:cNvPr id="12" name="object 7"/>
            <p:cNvSpPr/>
            <p:nvPr/>
          </p:nvSpPr>
          <p:spPr>
            <a:xfrm>
              <a:off x="6116784" y="2219048"/>
              <a:ext cx="1079802" cy="381000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63500" h="38100"/>
            </a:sp3d>
          </p:spPr>
          <p:txBody>
            <a:bodyPr wrap="square" lIns="72000" tIns="0" rIns="72000" bIns="0" rtlCol="0" anchor="ctr"/>
            <a:lstStyle/>
            <a:p>
              <a:r>
                <a:rPr lang="mk-MK" b="1" dirty="0" smtClean="0">
                  <a:solidFill>
                    <a:srgbClr val="FFFFFF"/>
                  </a:solidFill>
                  <a:latin typeface="+mn-lt"/>
                </a:rPr>
                <a:t>ФОРМИ НА ПОДДРШКА:</a:t>
              </a:r>
              <a:endParaRPr b="1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73639" y="2694721"/>
              <a:ext cx="2975810" cy="3608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lvl="0" indent="-228600">
                <a:spcAft>
                  <a:spcPts val="900"/>
                </a:spcAft>
                <a:buFont typeface="+mj-lt"/>
                <a:buAutoNum type="arabicParenR"/>
              </a:pPr>
              <a:r>
                <a:rPr lang="en-GB" sz="1600" b="1" dirty="0" smtClean="0">
                  <a:latin typeface="Trebuchet MS"/>
                </a:rPr>
                <a:t> </a:t>
              </a:r>
              <a:r>
                <a:rPr lang="ru-RU" sz="1600" b="1" dirty="0" smtClean="0">
                  <a:latin typeface="Trebuchet MS"/>
                </a:rPr>
                <a:t>ИСПЛАТА НА СРЕДСТВА ВО ВИСИНА НА ПЛАТЕН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ПЕРСОНАЛЕН ДАНОК НА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ДОХОД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 НА ПЛАТИТЕ НА ВРАБОТЕНИТЕ, ДРЖАВЈАНИ НА РМ (10 ГОДИНИ)</a:t>
              </a:r>
            </a:p>
            <a:p>
              <a:pPr marL="228600" lvl="0" indent="-228600">
                <a:spcAft>
                  <a:spcPts val="900"/>
                </a:spcAft>
                <a:buFont typeface="+mj-lt"/>
                <a:buAutoNum type="arabicParenR"/>
              </a:pPr>
              <a:r>
                <a:rPr lang="en-GB" sz="1600" b="1" dirty="0" smtClean="0">
                  <a:latin typeface="Trebuchet MS"/>
                </a:rPr>
                <a:t> </a:t>
              </a:r>
              <a:r>
                <a:rPr lang="ru-RU" sz="1600" b="1" dirty="0" smtClean="0">
                  <a:latin typeface="Trebuchet MS"/>
                </a:rPr>
                <a:t>ИСПЛАТА НА СРЕДСТВА ВО ВИСИНА НА ПЛАТЕН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ДАНОК НА ДОБИВКА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         (10 ГОДИНИ)</a:t>
              </a:r>
            </a:p>
            <a:p>
              <a:pPr marL="228600" lvl="0" indent="-228600">
                <a:spcAft>
                  <a:spcPts val="900"/>
                </a:spcAft>
                <a:buFont typeface="+mj-lt"/>
                <a:buAutoNum type="arabicParenR"/>
              </a:pPr>
              <a:r>
                <a:rPr lang="en-GB" sz="1600" b="1" dirty="0" smtClean="0">
                  <a:latin typeface="Trebuchet MS"/>
                </a:rPr>
                <a:t>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КЕШ ГРАНТ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 ВО ИЗНОС ОД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10% ОД ИНВЕСТИЦИЈАТА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, ДО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1</a:t>
              </a:r>
              <a:r>
                <a:rPr lang="en-GB" sz="1600" b="1" dirty="0" smtClean="0">
                  <a:solidFill>
                    <a:srgbClr val="C00000"/>
                  </a:solidFill>
                  <a:latin typeface="Trebuchet MS"/>
                </a:rPr>
                <a:t>.000.000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 ЕВРА           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(3 ГОДИНИ)</a:t>
              </a:r>
            </a:p>
            <a:p>
              <a:pPr marL="228600" lvl="0" indent="-228600">
                <a:spcAft>
                  <a:spcPts val="900"/>
                </a:spcAft>
                <a:buFont typeface="+mj-lt"/>
                <a:buAutoNum type="arabicParenR"/>
              </a:pPr>
              <a:r>
                <a:rPr lang="en-GB" sz="1600" b="1" dirty="0" smtClean="0">
                  <a:latin typeface="Trebuchet MS"/>
                </a:rPr>
                <a:t> </a:t>
              </a:r>
              <a:r>
                <a:rPr lang="ru-RU" sz="1600" b="1" dirty="0" smtClean="0">
                  <a:solidFill>
                    <a:srgbClr val="C00000"/>
                  </a:solidFill>
                  <a:latin typeface="Trebuchet MS"/>
                </a:rPr>
                <a:t>КЕШ ГРАНТ ПО ВРАБОТЕН </a:t>
              </a:r>
              <a:r>
                <a:rPr lang="ru-RU" sz="1600" b="1" dirty="0" smtClean="0">
                  <a:solidFill>
                    <a:srgbClr val="000000"/>
                  </a:solidFill>
                  <a:latin typeface="Trebuchet MS"/>
                </a:rPr>
                <a:t>ЗА ИСПЛАТЕНА НЕТО ПЛАТА ПОВИСОКА ЗА 50% ОД МИНИМАЛНАТА (4 ГОДИНИ)</a:t>
              </a:r>
            </a:p>
            <a:p>
              <a:pPr marL="685800" lvl="1" indent="-228600">
                <a:spcAft>
                  <a:spcPts val="900"/>
                </a:spcAft>
                <a:buFont typeface="Wingdings" pitchFamily="2" charset="2"/>
                <a:buChar char="Ø"/>
              </a:pP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2.000 ЕВРА</a:t>
              </a: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ЗА ДЕЛОВЕН СУБЈЕКТ КОЈ ВРАБОТУВА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ДО 300 ЛИЦА</a:t>
              </a:r>
            </a:p>
            <a:p>
              <a:pPr marL="685800" lvl="1" indent="-228600">
                <a:spcAft>
                  <a:spcPts val="900"/>
                </a:spcAft>
                <a:buFont typeface="Wingdings" pitchFamily="2" charset="2"/>
                <a:buChar char="Ø"/>
              </a:pP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3.000 ЕВРА</a:t>
              </a: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ЗА ДЕЛОВЕН СУБЈЕКТ КОЈ ВРАБОТУВА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ОД 301 ДО 500 ЛИЦА</a:t>
              </a:r>
            </a:p>
            <a:p>
              <a:pPr marL="685800" lvl="1" indent="-228600">
                <a:spcAft>
                  <a:spcPts val="900"/>
                </a:spcAft>
                <a:buFont typeface="Wingdings" pitchFamily="2" charset="2"/>
                <a:buChar char="Ø"/>
              </a:pP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3.500 ЕВРА </a:t>
              </a: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ЗА ДЕЛОВЕН СУБЈЕКТ КОЈ ВРАБОТУВА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ОД 501 ДО 1.000 ЛИЦА</a:t>
              </a:r>
            </a:p>
            <a:p>
              <a:pPr marL="685800" lvl="1" indent="-228600">
                <a:spcAft>
                  <a:spcPts val="900"/>
                </a:spcAft>
                <a:buFont typeface="Wingdings" pitchFamily="2" charset="2"/>
                <a:buChar char="Ø"/>
              </a:pP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4.000 ЕВРА </a:t>
              </a:r>
              <a:r>
                <a:rPr lang="ru-RU" sz="1200" b="1" dirty="0" smtClean="0">
                  <a:solidFill>
                    <a:srgbClr val="000000"/>
                  </a:solidFill>
                  <a:latin typeface="Trebuchet MS"/>
                </a:rPr>
                <a:t>ЗА ДЕЛОВЕН СУБЈЕКТ КОЈ ВРАБОТУВА </a:t>
              </a:r>
              <a:r>
                <a:rPr lang="ru-RU" sz="1200" b="1" dirty="0" smtClean="0">
                  <a:solidFill>
                    <a:srgbClr val="C00000"/>
                  </a:solidFill>
                  <a:latin typeface="Trebuchet MS"/>
                </a:rPr>
                <a:t>НАД 1.000 ЛИЦА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7331232" y="6572272"/>
            <a:ext cx="152704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D5762-3BDC-484D-9503-7EA6D5A9A8C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27708"/>
            <a:ext cx="7467600" cy="914400"/>
          </a:xfrm>
        </p:spPr>
        <p:txBody>
          <a:bodyPr/>
          <a:lstStyle/>
          <a:p>
            <a:pPr>
              <a:defRPr/>
            </a:pPr>
            <a:r>
              <a:rPr lang="ru-RU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ПОДДРШКА ЗА ПОРАСТ НА КАПИТАЛНИ ИНВЕСТИЦИИ И ПРИХОДИ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-27708"/>
            <a:ext cx="1371600" cy="914400"/>
          </a:xfrm>
        </p:spPr>
        <p:txBody>
          <a:bodyPr/>
          <a:lstStyle/>
          <a:p>
            <a:pPr>
              <a:defRPr/>
            </a:pPr>
            <a: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СТОЛБ 1</a:t>
            </a:r>
            <a:br>
              <a:rPr lang="mk-MK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</a:br>
            <a:r>
              <a:rPr lang="mk-MK" sz="1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  <a:cs typeface="ＭＳ Ｐゴシック"/>
              </a:rPr>
              <a:t>МЕРКА 1.5</a:t>
            </a:r>
            <a:endParaRPr lang="en-GB" sz="17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  <a:cs typeface="ＭＳ Ｐゴシック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9204" y="1362763"/>
            <a:ext cx="6121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n-lt"/>
              </a:rPr>
              <a:t>ПОВРАТ НА ИНВЕСТИЦИИ ЗА НОВИ МАШИНИ И ОПРЕМА ИЛИ</a:t>
            </a:r>
            <a:r>
              <a:rPr lang="en-GB" sz="2400" b="1" dirty="0" smtClean="0">
                <a:latin typeface="+mn-lt"/>
              </a:rPr>
              <a:t> </a:t>
            </a:r>
            <a:r>
              <a:rPr lang="ru-RU" sz="2400" b="1" dirty="0" smtClean="0">
                <a:latin typeface="+mn-lt"/>
              </a:rPr>
              <a:t>ИНВЕСТИЦИИ ВО ОБЈЕКТИ И ЗЕМЈИШТЕ</a:t>
            </a:r>
          </a:p>
        </p:txBody>
      </p:sp>
      <p:sp>
        <p:nvSpPr>
          <p:cNvPr id="6" name="Rectangle 5"/>
          <p:cNvSpPr/>
          <p:nvPr/>
        </p:nvSpPr>
        <p:spPr>
          <a:xfrm>
            <a:off x="716122" y="1408929"/>
            <a:ext cx="19254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 smtClean="0">
                <a:solidFill>
                  <a:srgbClr val="C00000"/>
                </a:solidFill>
                <a:latin typeface="+mn-lt"/>
              </a:rPr>
              <a:t>10</a:t>
            </a:r>
            <a:r>
              <a:rPr lang="ru-RU" sz="6600" b="1" dirty="0" smtClean="0">
                <a:solidFill>
                  <a:srgbClr val="C00000"/>
                </a:solidFill>
                <a:latin typeface="+mn-lt"/>
              </a:rPr>
              <a:t>%</a:t>
            </a:r>
            <a:endParaRPr lang="mk-MK" sz="6600" b="1" dirty="0">
              <a:latin typeface="+mn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2937156"/>
            <a:ext cx="7632000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3391453"/>
            <a:ext cx="64008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latin typeface="+mn-lt"/>
              </a:rPr>
              <a:t>МАКСИМАЛЕН ИЗНОС НА ПОДДРШКА:</a:t>
            </a:r>
          </a:p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1.000.000 ЕВРА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85800" y="4878252"/>
            <a:ext cx="7632000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71600" y="5334000"/>
            <a:ext cx="64008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latin typeface="+mn-lt"/>
              </a:rPr>
              <a:t>МАКСИМАЛЕН ПЕРИОД НА ПОДДРШКА:</a:t>
            </a:r>
          </a:p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5 ГОДИНИ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лада на РМ МК">
  <a:themeElements>
    <a:clrScheme name="Влада на РМ МК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Влада на РМ МК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лада на РМ МК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лада на РМ МК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лада на РМ МК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лада на РМ МК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лада на РМ МК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лада на РМ МК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лада на РМ МК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0</TotalTime>
  <Words>1194</Words>
  <Application>Microsoft Office PowerPoint</Application>
  <PresentationFormat>On-screen Show (4:3)</PresentationFormat>
  <Paragraphs>214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Влада на РМ МК</vt:lpstr>
      <vt:lpstr>Slide 1</vt:lpstr>
      <vt:lpstr>ПЛАН ЗА ЕКОНОМСКИ РАСТ</vt:lpstr>
      <vt:lpstr>ПРЕДУСЛОВИ ЗА АПЛИЦИРАЊЕ</vt:lpstr>
      <vt:lpstr>ПОДДРШКА ЗА НОВИ ВРАБОТУВАЊА</vt:lpstr>
      <vt:lpstr>ПОДДРШКА ЗА ВОСПОСТАВУВАЊЕ И УНАПРЕДУВАЊЕ  НА СОРАБОТКА СО ДОБАВУВАЧИ ОД Р. МАКЕДОНИЈА</vt:lpstr>
      <vt:lpstr>ПОДДРШКА ЗА ВОСПОСТАВУВАЊЕ НА ОРГАНИЗАЦИОНИ ОБЛИЦИ ЗА ТЕХНОЛОШКИ РАЗВОЈ И ИСТРАЖУВАЊЕ</vt:lpstr>
      <vt:lpstr>ПОДДРШКА ЗА ИНВЕСТИЦИСКИ ПРОЕКТИ ОД ЗНАЧАЕН ЕКОНОМСКИ ИНТЕРЕС ЗА МАКЕДОНИЈА (1/2)</vt:lpstr>
      <vt:lpstr>ПОДДРШКА ЗА ИНВЕСТИЦИСКИ ПРОЕКТИ ОД ЗНАЧАЕН ЕКОНОМСКИ ИНТЕРЕС ЗА МАКЕДОНИЈА (2/2)</vt:lpstr>
      <vt:lpstr>ПОДДРШКА ЗА ПОРАСТ НА КАПИТАЛНИ ИНВЕСТИЦИИ И ПРИХОДИ</vt:lpstr>
      <vt:lpstr>ПОДДРШКА ЗА ОТКУП НА СРЕДСТВА ОД ПРЕТПРИЈАТИЈА ВО ПОТЕШКОТИИ</vt:lpstr>
      <vt:lpstr>ПОДДРШКА ЗА ЗГОЛЕМУВАЊЕ НА КОНКУРЕНТНОСТА НА ПАЗАРОТ</vt:lpstr>
      <vt:lpstr>ПОДДРШКА ЗА ОСВОЈУВАЊЕ НА  НОВИ ПАЗАРИ И ПОРАСТ НА ПРОДАЖБА</vt:lpstr>
      <vt:lpstr>КАЛКУЛАТОР НА ПОДДРШКА ЗА ИНВЕСТИЦИИ</vt:lpstr>
      <vt:lpstr>РЕЛЕВАНТНА РЕГУЛАТИВА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2010-12-02T15:53:10Z</dcterms:created>
  <dcterms:modified xsi:type="dcterms:W3CDTF">2018-06-20T11:35:33Z</dcterms:modified>
</cp:coreProperties>
</file>